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 id="2147483719" r:id="rId5"/>
  </p:sldMasterIdLst>
  <p:handoutMasterIdLst>
    <p:handoutMasterId r:id="rId17"/>
  </p:handoutMasterIdLst>
  <p:sldIdLst>
    <p:sldId id="264" r:id="rId6"/>
    <p:sldId id="265" r:id="rId7"/>
    <p:sldId id="261" r:id="rId8"/>
    <p:sldId id="256" r:id="rId9"/>
    <p:sldId id="257" r:id="rId10"/>
    <p:sldId id="268" r:id="rId11"/>
    <p:sldId id="269" r:id="rId12"/>
    <p:sldId id="262" r:id="rId13"/>
    <p:sldId id="267" r:id="rId14"/>
    <p:sldId id="258" r:id="rId15"/>
    <p:sldId id="266" r:id="rId16"/>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8" autoAdjust="0"/>
    <p:restoredTop sz="94662"/>
  </p:normalViewPr>
  <p:slideViewPr>
    <p:cSldViewPr snapToGrid="0" snapToObjects="1">
      <p:cViewPr varScale="1">
        <p:scale>
          <a:sx n="145" d="100"/>
          <a:sy n="145" d="100"/>
        </p:scale>
        <p:origin x="3276" y="126"/>
      </p:cViewPr>
      <p:guideLst/>
    </p:cSldViewPr>
  </p:slideViewPr>
  <p:notesTextViewPr>
    <p:cViewPr>
      <p:scale>
        <a:sx n="1" d="1"/>
        <a:sy n="1" d="1"/>
      </p:scale>
      <p:origin x="0" y="0"/>
    </p:cViewPr>
  </p:notesTextViewPr>
  <p:notesViewPr>
    <p:cSldViewPr snapToGrid="0" snapToObjects="1">
      <p:cViewPr varScale="1">
        <p:scale>
          <a:sx n="123" d="100"/>
          <a:sy n="123" d="100"/>
        </p:scale>
        <p:origin x="376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DB3BDB-22B8-F94D-84BF-B672428C8CD7}"/>
              </a:ext>
            </a:extLst>
          </p:cNvPr>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a:extLst>
              <a:ext uri="{FF2B5EF4-FFF2-40B4-BE49-F238E27FC236}">
                <a16:creationId xmlns:a16="http://schemas.microsoft.com/office/drawing/2014/main" id="{075F3899-A221-4440-AD71-5557216DB50A}"/>
              </a:ext>
            </a:extLst>
          </p:cNvPr>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20C6464A-9523-1B48-8870-5966DE493656}" type="datetimeFigureOut">
              <a:rPr lang="en-US" smtClean="0"/>
              <a:t>1/22/2026</a:t>
            </a:fld>
            <a:endParaRPr lang="en-US"/>
          </a:p>
        </p:txBody>
      </p:sp>
      <p:sp>
        <p:nvSpPr>
          <p:cNvPr id="4" name="Footer Placeholder 3">
            <a:extLst>
              <a:ext uri="{FF2B5EF4-FFF2-40B4-BE49-F238E27FC236}">
                <a16:creationId xmlns:a16="http://schemas.microsoft.com/office/drawing/2014/main" id="{229B7174-5955-7542-B5C6-3DABBF3177E4}"/>
              </a:ext>
            </a:extLst>
          </p:cNvPr>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9A8620-7EED-D64F-AB37-DD4E9D51C0E7}"/>
              </a:ext>
            </a:extLst>
          </p:cNvPr>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10270359-A610-AE47-9DCD-6CB47C2FD589}" type="slidenum">
              <a:rPr lang="en-US" smtClean="0"/>
              <a:t>‹#›</a:t>
            </a:fld>
            <a:endParaRPr lang="en-US"/>
          </a:p>
        </p:txBody>
      </p:sp>
    </p:spTree>
    <p:extLst>
      <p:ext uri="{BB962C8B-B14F-4D97-AF65-F5344CB8AC3E}">
        <p14:creationId xmlns:p14="http://schemas.microsoft.com/office/powerpoint/2010/main" val="19989870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Presenta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64970"/>
            <a:ext cx="10363200" cy="1466291"/>
          </a:xfrm>
        </p:spPr>
        <p:txBody>
          <a:bodyPr anchor="t" anchorCtr="0"/>
          <a:lstStyle>
            <a:lvl1pPr algn="ctr">
              <a:defRPr sz="6000" b="1" i="0" cap="none" baseline="0">
                <a:solidFill>
                  <a:schemeClr val="bg1"/>
                </a:solidFill>
                <a:latin typeface="Tahoma" panose="020B0604030504040204" pitchFamily="34" charset="0"/>
              </a:defRPr>
            </a:lvl1pPr>
          </a:lstStyle>
          <a:p>
            <a:r>
              <a:rPr lang="en-US" dirty="0"/>
              <a:t>Presentation Title</a:t>
            </a:r>
          </a:p>
        </p:txBody>
      </p:sp>
      <p:sp>
        <p:nvSpPr>
          <p:cNvPr id="3" name="Subtitle 2"/>
          <p:cNvSpPr>
            <a:spLocks noGrp="1"/>
          </p:cNvSpPr>
          <p:nvPr>
            <p:ph type="subTitle" idx="1" hasCustomPrompt="1"/>
          </p:nvPr>
        </p:nvSpPr>
        <p:spPr>
          <a:xfrm>
            <a:off x="1524000" y="2152971"/>
            <a:ext cx="9144000" cy="828294"/>
          </a:xfrm>
        </p:spPr>
        <p:txBody>
          <a:bodyPr/>
          <a:lstStyle>
            <a:lvl1pPr marL="0" indent="0" algn="ctr">
              <a:buNone/>
              <a:defRPr sz="3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Sub-topic</a:t>
            </a:r>
          </a:p>
        </p:txBody>
      </p:sp>
      <p:sp>
        <p:nvSpPr>
          <p:cNvPr id="5" name="Text Placeholder 4">
            <a:extLst>
              <a:ext uri="{FF2B5EF4-FFF2-40B4-BE49-F238E27FC236}">
                <a16:creationId xmlns:a16="http://schemas.microsoft.com/office/drawing/2014/main" id="{EAB5B5FA-38C5-9149-9DA4-F4028C9667AB}"/>
              </a:ext>
            </a:extLst>
          </p:cNvPr>
          <p:cNvSpPr>
            <a:spLocks noGrp="1"/>
          </p:cNvSpPr>
          <p:nvPr>
            <p:ph type="body" sz="quarter" idx="10" hasCustomPrompt="1"/>
          </p:nvPr>
        </p:nvSpPr>
        <p:spPr>
          <a:xfrm>
            <a:off x="2969977" y="3009501"/>
            <a:ext cx="6233583" cy="334963"/>
          </a:xfrm>
        </p:spPr>
        <p:txBody>
          <a:bodyPr>
            <a:noAutofit/>
          </a:bodyPr>
          <a:lstStyle>
            <a:lvl1pPr marL="0" indent="0" algn="ctr">
              <a:buNone/>
              <a:defRPr sz="2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3" name="Text Placeholder 4">
            <a:extLst>
              <a:ext uri="{FF2B5EF4-FFF2-40B4-BE49-F238E27FC236}">
                <a16:creationId xmlns:a16="http://schemas.microsoft.com/office/drawing/2014/main" id="{932339FA-DA32-A74D-BF3D-0857B2EA0233}"/>
              </a:ext>
            </a:extLst>
          </p:cNvPr>
          <p:cNvSpPr>
            <a:spLocks noGrp="1"/>
          </p:cNvSpPr>
          <p:nvPr>
            <p:ph type="body" sz="quarter" idx="11" hasCustomPrompt="1"/>
          </p:nvPr>
        </p:nvSpPr>
        <p:spPr>
          <a:xfrm>
            <a:off x="914401" y="3470502"/>
            <a:ext cx="4950937" cy="652749"/>
          </a:xfrm>
        </p:spPr>
        <p:txBody>
          <a:bodyPr anchor="ctr">
            <a:normAutofit/>
          </a:bodyPr>
          <a:lstStyle>
            <a:lvl1pPr marL="0" indent="0" algn="r">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a16="http://schemas.microsoft.com/office/drawing/2014/main" id="{4C4E1DC7-B849-7A47-B34C-CA67D6F4605F}"/>
              </a:ext>
            </a:extLst>
          </p:cNvPr>
          <p:cNvSpPr>
            <a:spLocks noGrp="1"/>
          </p:cNvSpPr>
          <p:nvPr>
            <p:ph type="body" sz="quarter" idx="12" hasCustomPrompt="1"/>
          </p:nvPr>
        </p:nvSpPr>
        <p:spPr>
          <a:xfrm>
            <a:off x="6308194" y="3470502"/>
            <a:ext cx="4950937" cy="652749"/>
          </a:xfrm>
        </p:spPr>
        <p:txBody>
          <a:bodyPr anchor="ctr">
            <a:normAutofit/>
          </a:bodyPr>
          <a:lstStyle>
            <a:lvl1pPr marL="0" indent="0" algn="l">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cxnSp>
        <p:nvCxnSpPr>
          <p:cNvPr id="19" name="Straight Connector 18">
            <a:extLst>
              <a:ext uri="{FF2B5EF4-FFF2-40B4-BE49-F238E27FC236}">
                <a16:creationId xmlns:a16="http://schemas.microsoft.com/office/drawing/2014/main" id="{5179D0B7-8287-5C4F-BABF-8970B3680353}"/>
              </a:ext>
            </a:extLst>
          </p:cNvPr>
          <p:cNvCxnSpPr/>
          <p:nvPr userDrawn="1"/>
        </p:nvCxnSpPr>
        <p:spPr>
          <a:xfrm>
            <a:off x="6090139" y="3444125"/>
            <a:ext cx="0" cy="705845"/>
          </a:xfrm>
          <a:prstGeom prst="line">
            <a:avLst/>
          </a:prstGeom>
        </p:spPr>
        <p:style>
          <a:lnRef idx="3">
            <a:schemeClr val="accent4"/>
          </a:lnRef>
          <a:fillRef idx="0">
            <a:schemeClr val="accent4"/>
          </a:fillRef>
          <a:effectRef idx="2">
            <a:schemeClr val="accent4"/>
          </a:effectRef>
          <a:fontRef idx="minor">
            <a:schemeClr val="tx1"/>
          </a:fontRef>
        </p:style>
      </p:cxnSp>
      <p:pic>
        <p:nvPicPr>
          <p:cNvPr id="6" name="Picture 5">
            <a:extLst>
              <a:ext uri="{FF2B5EF4-FFF2-40B4-BE49-F238E27FC236}">
                <a16:creationId xmlns:a16="http://schemas.microsoft.com/office/drawing/2014/main" id="{2A54AAFA-035E-4498-844D-B11DFB429B1E}"/>
              </a:ext>
            </a:extLst>
          </p:cNvPr>
          <p:cNvPicPr>
            <a:picLocks noChangeAspect="1"/>
          </p:cNvPicPr>
          <p:nvPr userDrawn="1"/>
        </p:nvPicPr>
        <p:blipFill>
          <a:blip r:embed="rId3"/>
          <a:srcRect/>
          <a:stretch/>
        </p:blipFill>
        <p:spPr>
          <a:xfrm>
            <a:off x="4085151" y="5138570"/>
            <a:ext cx="4009976" cy="1252365"/>
          </a:xfrm>
          <a:prstGeom prst="rect">
            <a:avLst/>
          </a:prstGeom>
        </p:spPr>
      </p:pic>
    </p:spTree>
    <p:extLst>
      <p:ext uri="{BB962C8B-B14F-4D97-AF65-F5344CB8AC3E}">
        <p14:creationId xmlns:p14="http://schemas.microsoft.com/office/powerpoint/2010/main" val="182117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5422899-43EB-436F-9A0E-C1F71E609FE5}"/>
              </a:ext>
            </a:extLst>
          </p:cNvPr>
          <p:cNvSpPr>
            <a:spLocks noGrp="1"/>
          </p:cNvSpPr>
          <p:nvPr>
            <p:ph type="dt" sz="half" idx="2"/>
          </p:nvPr>
        </p:nvSpPr>
        <p:spPr>
          <a:xfrm>
            <a:off x="4555434" y="6356350"/>
            <a:ext cx="1345096"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fld id="{C764DE79-268F-4C1A-8933-263129D2AF90}" type="datetimeFigureOut">
              <a:rPr lang="en-US" smtClean="0"/>
              <a:pPr/>
              <a:t>1/22/2026</a:t>
            </a:fld>
            <a:endParaRPr lang="en-US" dirty="0"/>
          </a:p>
        </p:txBody>
      </p:sp>
      <p:sp>
        <p:nvSpPr>
          <p:cNvPr id="6" name="Footer Placeholder 4">
            <a:extLst>
              <a:ext uri="{FF2B5EF4-FFF2-40B4-BE49-F238E27FC236}">
                <a16:creationId xmlns:a16="http://schemas.microsoft.com/office/drawing/2014/main" id="{0686526E-C934-4F67-AE53-7DC38ED812A1}"/>
              </a:ext>
            </a:extLst>
          </p:cNvPr>
          <p:cNvSpPr>
            <a:spLocks noGrp="1"/>
          </p:cNvSpPr>
          <p:nvPr>
            <p:ph type="ftr" sz="quarter" idx="3"/>
          </p:nvPr>
        </p:nvSpPr>
        <p:spPr>
          <a:xfrm>
            <a:off x="6175513" y="6356350"/>
            <a:ext cx="4114800"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a:extLst>
              <a:ext uri="{FF2B5EF4-FFF2-40B4-BE49-F238E27FC236}">
                <a16:creationId xmlns:a16="http://schemas.microsoft.com/office/drawing/2014/main" id="{553DDE19-02AF-4A8F-A067-AE9F9C10935E}"/>
              </a:ext>
            </a:extLst>
          </p:cNvPr>
          <p:cNvSpPr>
            <a:spLocks noGrp="1"/>
          </p:cNvSpPr>
          <p:nvPr>
            <p:ph type="sldNum" sz="quarter" idx="4"/>
          </p:nvPr>
        </p:nvSpPr>
        <p:spPr>
          <a:xfrm>
            <a:off x="10565296" y="6356350"/>
            <a:ext cx="788504"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6826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5E47562-0B4E-E143-B002-83649551E0B5}"/>
              </a:ext>
            </a:extLst>
          </p:cNvPr>
          <p:cNvSpPr>
            <a:spLocks noGrp="1"/>
          </p:cNvSpPr>
          <p:nvPr>
            <p:ph type="pic" sz="quarter" idx="10"/>
          </p:nvPr>
        </p:nvSpPr>
        <p:spPr>
          <a:xfrm>
            <a:off x="898805" y="690563"/>
            <a:ext cx="4747684" cy="4267200"/>
          </a:xfrm>
        </p:spPr>
        <p:txBody>
          <a:bodyPr/>
          <a:lstStyle/>
          <a:p>
            <a:endParaRPr lang="en-US"/>
          </a:p>
        </p:txBody>
      </p:sp>
      <p:sp>
        <p:nvSpPr>
          <p:cNvPr id="7" name="Picture Placeholder 5">
            <a:extLst>
              <a:ext uri="{FF2B5EF4-FFF2-40B4-BE49-F238E27FC236}">
                <a16:creationId xmlns:a16="http://schemas.microsoft.com/office/drawing/2014/main" id="{307360FE-8B74-B742-AC27-153E1A1C9CDD}"/>
              </a:ext>
            </a:extLst>
          </p:cNvPr>
          <p:cNvSpPr>
            <a:spLocks noGrp="1"/>
          </p:cNvSpPr>
          <p:nvPr>
            <p:ph type="pic" sz="quarter" idx="11"/>
          </p:nvPr>
        </p:nvSpPr>
        <p:spPr>
          <a:xfrm>
            <a:off x="6609794" y="690563"/>
            <a:ext cx="4747684" cy="4267200"/>
          </a:xfrm>
        </p:spPr>
        <p:txBody>
          <a:bodyPr/>
          <a:lstStyle/>
          <a:p>
            <a:endParaRPr lang="en-US"/>
          </a:p>
        </p:txBody>
      </p:sp>
      <p:sp>
        <p:nvSpPr>
          <p:cNvPr id="4" name="Date Placeholder 3">
            <a:extLst>
              <a:ext uri="{FF2B5EF4-FFF2-40B4-BE49-F238E27FC236}">
                <a16:creationId xmlns:a16="http://schemas.microsoft.com/office/drawing/2014/main" id="{00350FF8-575F-4DC3-9E05-FD246A0E04EE}"/>
              </a:ext>
            </a:extLst>
          </p:cNvPr>
          <p:cNvSpPr>
            <a:spLocks noGrp="1"/>
          </p:cNvSpPr>
          <p:nvPr>
            <p:ph type="dt" sz="half" idx="2"/>
          </p:nvPr>
        </p:nvSpPr>
        <p:spPr>
          <a:xfrm>
            <a:off x="4555434" y="6356350"/>
            <a:ext cx="1345096"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fld id="{C764DE79-268F-4C1A-8933-263129D2AF90}" type="datetimeFigureOut">
              <a:rPr lang="en-US" smtClean="0"/>
              <a:pPr/>
              <a:t>1/22/2026</a:t>
            </a:fld>
            <a:endParaRPr lang="en-US" dirty="0"/>
          </a:p>
        </p:txBody>
      </p:sp>
      <p:sp>
        <p:nvSpPr>
          <p:cNvPr id="5" name="Footer Placeholder 4">
            <a:extLst>
              <a:ext uri="{FF2B5EF4-FFF2-40B4-BE49-F238E27FC236}">
                <a16:creationId xmlns:a16="http://schemas.microsoft.com/office/drawing/2014/main" id="{C3F34658-DEFB-4F22-8582-F420D4101B8B}"/>
              </a:ext>
            </a:extLst>
          </p:cNvPr>
          <p:cNvSpPr>
            <a:spLocks noGrp="1"/>
          </p:cNvSpPr>
          <p:nvPr>
            <p:ph type="ftr" sz="quarter" idx="3"/>
          </p:nvPr>
        </p:nvSpPr>
        <p:spPr>
          <a:xfrm>
            <a:off x="6175513" y="6356350"/>
            <a:ext cx="4114800"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8" name="Slide Number Placeholder 5">
            <a:extLst>
              <a:ext uri="{FF2B5EF4-FFF2-40B4-BE49-F238E27FC236}">
                <a16:creationId xmlns:a16="http://schemas.microsoft.com/office/drawing/2014/main" id="{733E8A2D-03E6-44EC-8F74-A42AB2E5A7CD}"/>
              </a:ext>
            </a:extLst>
          </p:cNvPr>
          <p:cNvSpPr>
            <a:spLocks noGrp="1"/>
          </p:cNvSpPr>
          <p:nvPr>
            <p:ph type="sldNum" sz="quarter" idx="4"/>
          </p:nvPr>
        </p:nvSpPr>
        <p:spPr>
          <a:xfrm>
            <a:off x="10565296" y="6356350"/>
            <a:ext cx="788504"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07674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987424"/>
            <a:ext cx="3932237" cy="851315"/>
          </a:xfrm>
        </p:spPr>
        <p:txBody>
          <a:bodyPr anchor="b"/>
          <a:lstStyle>
            <a:lvl1pPr>
              <a:defRPr sz="3200"/>
            </a:lvl1pPr>
          </a:lstStyle>
          <a:p>
            <a:r>
              <a:rPr lang="en-US" dirty="0"/>
              <a:t>Click to add title</a:t>
            </a:r>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A1CE5FBB-CC6C-40F9-B658-AAC437B21B7E}"/>
              </a:ext>
            </a:extLst>
          </p:cNvPr>
          <p:cNvSpPr>
            <a:spLocks noGrp="1"/>
          </p:cNvSpPr>
          <p:nvPr>
            <p:ph type="dt" sz="half" idx="10"/>
          </p:nvPr>
        </p:nvSpPr>
        <p:spPr>
          <a:xfrm>
            <a:off x="4555434" y="6356350"/>
            <a:ext cx="1345096"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fld id="{C764DE79-268F-4C1A-8933-263129D2AF90}" type="datetimeFigureOut">
              <a:rPr lang="en-US" smtClean="0"/>
              <a:pPr/>
              <a:t>1/22/2026</a:t>
            </a:fld>
            <a:endParaRPr lang="en-US" dirty="0"/>
          </a:p>
        </p:txBody>
      </p:sp>
      <p:sp>
        <p:nvSpPr>
          <p:cNvPr id="9" name="Footer Placeholder 4">
            <a:extLst>
              <a:ext uri="{FF2B5EF4-FFF2-40B4-BE49-F238E27FC236}">
                <a16:creationId xmlns:a16="http://schemas.microsoft.com/office/drawing/2014/main" id="{C17705C3-40C8-49CF-AF45-4B03035DD37B}"/>
              </a:ext>
            </a:extLst>
          </p:cNvPr>
          <p:cNvSpPr>
            <a:spLocks noGrp="1"/>
          </p:cNvSpPr>
          <p:nvPr>
            <p:ph type="ftr" sz="quarter" idx="3"/>
          </p:nvPr>
        </p:nvSpPr>
        <p:spPr>
          <a:xfrm>
            <a:off x="6175513" y="6356350"/>
            <a:ext cx="4114800"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0" name="Slide Number Placeholder 5">
            <a:extLst>
              <a:ext uri="{FF2B5EF4-FFF2-40B4-BE49-F238E27FC236}">
                <a16:creationId xmlns:a16="http://schemas.microsoft.com/office/drawing/2014/main" id="{099643A9-4340-4CE7-8FBE-5D109250D646}"/>
              </a:ext>
            </a:extLst>
          </p:cNvPr>
          <p:cNvSpPr>
            <a:spLocks noGrp="1"/>
          </p:cNvSpPr>
          <p:nvPr>
            <p:ph type="sldNum" sz="quarter" idx="4"/>
          </p:nvPr>
        </p:nvSpPr>
        <p:spPr>
          <a:xfrm>
            <a:off x="10565296" y="6356350"/>
            <a:ext cx="788504"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553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itle 1">
            <a:extLst>
              <a:ext uri="{FF2B5EF4-FFF2-40B4-BE49-F238E27FC236}">
                <a16:creationId xmlns:a16="http://schemas.microsoft.com/office/drawing/2014/main" id="{3CCDD52B-4392-44A5-AE83-7E81231925E8}"/>
              </a:ext>
            </a:extLst>
          </p:cNvPr>
          <p:cNvSpPr>
            <a:spLocks noGrp="1"/>
          </p:cNvSpPr>
          <p:nvPr>
            <p:ph type="title" hasCustomPrompt="1"/>
          </p:nvPr>
        </p:nvSpPr>
        <p:spPr>
          <a:xfrm>
            <a:off x="839788" y="987424"/>
            <a:ext cx="3932237" cy="851315"/>
          </a:xfrm>
        </p:spPr>
        <p:txBody>
          <a:bodyPr anchor="b"/>
          <a:lstStyle>
            <a:lvl1pPr>
              <a:defRPr sz="3200"/>
            </a:lvl1pPr>
          </a:lstStyle>
          <a:p>
            <a:r>
              <a:rPr lang="en-US" dirty="0"/>
              <a:t>Click to add title</a:t>
            </a:r>
          </a:p>
        </p:txBody>
      </p:sp>
      <p:sp>
        <p:nvSpPr>
          <p:cNvPr id="9" name="Text Placeholder 3">
            <a:extLst>
              <a:ext uri="{FF2B5EF4-FFF2-40B4-BE49-F238E27FC236}">
                <a16:creationId xmlns:a16="http://schemas.microsoft.com/office/drawing/2014/main" id="{8E9C0739-94C6-448F-93C2-651A807FB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3">
            <a:extLst>
              <a:ext uri="{FF2B5EF4-FFF2-40B4-BE49-F238E27FC236}">
                <a16:creationId xmlns:a16="http://schemas.microsoft.com/office/drawing/2014/main" id="{D1F97861-2F11-4745-90A1-B06D0393953E}"/>
              </a:ext>
            </a:extLst>
          </p:cNvPr>
          <p:cNvSpPr>
            <a:spLocks noGrp="1"/>
          </p:cNvSpPr>
          <p:nvPr>
            <p:ph type="dt" sz="half" idx="10"/>
          </p:nvPr>
        </p:nvSpPr>
        <p:spPr>
          <a:xfrm>
            <a:off x="4555434" y="6356350"/>
            <a:ext cx="1345096"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fld id="{C764DE79-268F-4C1A-8933-263129D2AF90}" type="datetimeFigureOut">
              <a:rPr lang="en-US" smtClean="0"/>
              <a:pPr/>
              <a:t>1/22/2026</a:t>
            </a:fld>
            <a:endParaRPr lang="en-US" dirty="0"/>
          </a:p>
        </p:txBody>
      </p:sp>
      <p:sp>
        <p:nvSpPr>
          <p:cNvPr id="11" name="Footer Placeholder 4">
            <a:extLst>
              <a:ext uri="{FF2B5EF4-FFF2-40B4-BE49-F238E27FC236}">
                <a16:creationId xmlns:a16="http://schemas.microsoft.com/office/drawing/2014/main" id="{3475E509-966E-4FFE-B948-3C3904D9C16B}"/>
              </a:ext>
            </a:extLst>
          </p:cNvPr>
          <p:cNvSpPr>
            <a:spLocks noGrp="1"/>
          </p:cNvSpPr>
          <p:nvPr>
            <p:ph type="ftr" sz="quarter" idx="3"/>
          </p:nvPr>
        </p:nvSpPr>
        <p:spPr>
          <a:xfrm>
            <a:off x="6175513" y="6356350"/>
            <a:ext cx="4114800"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a:extLst>
              <a:ext uri="{FF2B5EF4-FFF2-40B4-BE49-F238E27FC236}">
                <a16:creationId xmlns:a16="http://schemas.microsoft.com/office/drawing/2014/main" id="{7A467C89-28FC-4512-8134-CA35B0CE78AA}"/>
              </a:ext>
            </a:extLst>
          </p:cNvPr>
          <p:cNvSpPr>
            <a:spLocks noGrp="1"/>
          </p:cNvSpPr>
          <p:nvPr>
            <p:ph type="sldNum" sz="quarter" idx="4"/>
          </p:nvPr>
        </p:nvSpPr>
        <p:spPr>
          <a:xfrm>
            <a:off x="10565296" y="6356350"/>
            <a:ext cx="788504"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48590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BB596-5451-4E43-A774-80A751BE58B1}"/>
              </a:ext>
            </a:extLst>
          </p:cNvPr>
          <p:cNvSpPr>
            <a:spLocks noGrp="1"/>
          </p:cNvSpPr>
          <p:nvPr>
            <p:ph idx="1"/>
          </p:nvPr>
        </p:nvSpPr>
        <p:spPr>
          <a:xfrm>
            <a:off x="838200" y="1825625"/>
            <a:ext cx="10515600" cy="39490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9DB06050-AE7F-E242-97DC-DE3BC4D88F83}"/>
              </a:ext>
            </a:extLst>
          </p:cNvPr>
          <p:cNvSpPr>
            <a:spLocks noGrp="1"/>
          </p:cNvSpPr>
          <p:nvPr>
            <p:ph type="title" hasCustomPrompt="1"/>
          </p:nvPr>
        </p:nvSpPr>
        <p:spPr/>
        <p:txBody>
          <a:bodyPr/>
          <a:lstStyle>
            <a:lvl1pPr>
              <a:defRPr>
                <a:solidFill>
                  <a:schemeClr val="tx2"/>
                </a:solidFill>
              </a:defRPr>
            </a:lvl1pPr>
          </a:lstStyle>
          <a:p>
            <a:r>
              <a:rPr lang="en-US" dirty="0"/>
              <a:t>Click to add title</a:t>
            </a:r>
          </a:p>
        </p:txBody>
      </p:sp>
      <p:sp>
        <p:nvSpPr>
          <p:cNvPr id="4" name="Date Placeholder 3">
            <a:extLst>
              <a:ext uri="{FF2B5EF4-FFF2-40B4-BE49-F238E27FC236}">
                <a16:creationId xmlns:a16="http://schemas.microsoft.com/office/drawing/2014/main" id="{79009853-F592-4193-BA73-60937420BE2C}"/>
              </a:ext>
            </a:extLst>
          </p:cNvPr>
          <p:cNvSpPr>
            <a:spLocks noGrp="1"/>
          </p:cNvSpPr>
          <p:nvPr>
            <p:ph type="dt" sz="half" idx="2"/>
          </p:nvPr>
        </p:nvSpPr>
        <p:spPr>
          <a:xfrm>
            <a:off x="4555434" y="6356350"/>
            <a:ext cx="1345096"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fld id="{C764DE79-268F-4C1A-8933-263129D2AF90}" type="datetimeFigureOut">
              <a:rPr lang="en-US" smtClean="0"/>
              <a:pPr/>
              <a:t>1/22/2026</a:t>
            </a:fld>
            <a:endParaRPr lang="en-US" dirty="0"/>
          </a:p>
        </p:txBody>
      </p:sp>
      <p:sp>
        <p:nvSpPr>
          <p:cNvPr id="5" name="Footer Placeholder 4">
            <a:extLst>
              <a:ext uri="{FF2B5EF4-FFF2-40B4-BE49-F238E27FC236}">
                <a16:creationId xmlns:a16="http://schemas.microsoft.com/office/drawing/2014/main" id="{29AA5E12-4A5B-4851-A043-6A292F30649A}"/>
              </a:ext>
            </a:extLst>
          </p:cNvPr>
          <p:cNvSpPr>
            <a:spLocks noGrp="1"/>
          </p:cNvSpPr>
          <p:nvPr>
            <p:ph type="ftr" sz="quarter" idx="3"/>
          </p:nvPr>
        </p:nvSpPr>
        <p:spPr>
          <a:xfrm>
            <a:off x="6175513" y="6356350"/>
            <a:ext cx="4114800"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6293A47C-77C2-4AB5-A707-DC4D29ACFE12}"/>
              </a:ext>
            </a:extLst>
          </p:cNvPr>
          <p:cNvSpPr>
            <a:spLocks noGrp="1"/>
          </p:cNvSpPr>
          <p:nvPr>
            <p:ph type="sldNum" sz="quarter" idx="4"/>
          </p:nvPr>
        </p:nvSpPr>
        <p:spPr>
          <a:xfrm>
            <a:off x="10565296" y="6356350"/>
            <a:ext cx="788504"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06547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5C978-C823-B17F-3A5F-4A06DC2EFA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A7E8B9-1B8F-BFD9-C73A-A3C9524696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3B1F40-FCF4-BDCC-58A9-3E59867FA198}"/>
              </a:ext>
            </a:extLst>
          </p:cNvPr>
          <p:cNvSpPr>
            <a:spLocks noGrp="1"/>
          </p:cNvSpPr>
          <p:nvPr>
            <p:ph type="dt" sz="half" idx="10"/>
          </p:nvPr>
        </p:nvSpPr>
        <p:spPr/>
        <p:txBody>
          <a:bodyPr/>
          <a:lstStyle/>
          <a:p>
            <a:fld id="{87842E94-1230-1847-B386-E5ACB31EB535}" type="datetimeFigureOut">
              <a:rPr lang="en-US" smtClean="0"/>
              <a:t>1/22/2026</a:t>
            </a:fld>
            <a:endParaRPr lang="en-US"/>
          </a:p>
        </p:txBody>
      </p:sp>
      <p:sp>
        <p:nvSpPr>
          <p:cNvPr id="5" name="Footer Placeholder 4">
            <a:extLst>
              <a:ext uri="{FF2B5EF4-FFF2-40B4-BE49-F238E27FC236}">
                <a16:creationId xmlns:a16="http://schemas.microsoft.com/office/drawing/2014/main" id="{DF9CCD9A-1B78-E8C2-A662-C0D6D046E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F82C4-E232-D748-1C1D-923DDAB113BF}"/>
              </a:ext>
            </a:extLst>
          </p:cNvPr>
          <p:cNvSpPr>
            <a:spLocks noGrp="1"/>
          </p:cNvSpPr>
          <p:nvPr>
            <p:ph type="sldNum" sz="quarter" idx="12"/>
          </p:nvPr>
        </p:nvSpPr>
        <p:spPr/>
        <p:txBody>
          <a:bodyPr/>
          <a:lstStyle/>
          <a:p>
            <a:fld id="{A00213E2-D72E-2947-905B-DD958507D4DD}" type="slidenum">
              <a:rPr lang="en-US" smtClean="0"/>
              <a:t>‹#›</a:t>
            </a:fld>
            <a:endParaRPr lang="en-US"/>
          </a:p>
        </p:txBody>
      </p:sp>
    </p:spTree>
    <p:extLst>
      <p:ext uri="{BB962C8B-B14F-4D97-AF65-F5344CB8AC3E}">
        <p14:creationId xmlns:p14="http://schemas.microsoft.com/office/powerpoint/2010/main" val="291983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B0FDB-C1D6-A887-E4D1-BEBC635A5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2BA09F-F17E-2622-C384-2B79AA3B0F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584642-FC6D-07C6-577D-041D5DB3EB4D}"/>
              </a:ext>
            </a:extLst>
          </p:cNvPr>
          <p:cNvSpPr>
            <a:spLocks noGrp="1"/>
          </p:cNvSpPr>
          <p:nvPr>
            <p:ph type="dt" sz="half" idx="10"/>
          </p:nvPr>
        </p:nvSpPr>
        <p:spPr/>
        <p:txBody>
          <a:bodyPr/>
          <a:lstStyle/>
          <a:p>
            <a:fld id="{87842E94-1230-1847-B386-E5ACB31EB535}" type="datetimeFigureOut">
              <a:rPr lang="en-US" smtClean="0"/>
              <a:t>1/22/2026</a:t>
            </a:fld>
            <a:endParaRPr lang="en-US"/>
          </a:p>
        </p:txBody>
      </p:sp>
      <p:sp>
        <p:nvSpPr>
          <p:cNvPr id="5" name="Footer Placeholder 4">
            <a:extLst>
              <a:ext uri="{FF2B5EF4-FFF2-40B4-BE49-F238E27FC236}">
                <a16:creationId xmlns:a16="http://schemas.microsoft.com/office/drawing/2014/main" id="{A95300D1-EF22-0088-EA67-231B871B2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779F5-4F12-1A7B-99B7-507EA12F4BDD}"/>
              </a:ext>
            </a:extLst>
          </p:cNvPr>
          <p:cNvSpPr>
            <a:spLocks noGrp="1"/>
          </p:cNvSpPr>
          <p:nvPr>
            <p:ph type="sldNum" sz="quarter" idx="12"/>
          </p:nvPr>
        </p:nvSpPr>
        <p:spPr/>
        <p:txBody>
          <a:bodyPr/>
          <a:lstStyle/>
          <a:p>
            <a:fld id="{A00213E2-D72E-2947-905B-DD958507D4DD}" type="slidenum">
              <a:rPr lang="en-US" smtClean="0"/>
              <a:t>‹#›</a:t>
            </a:fld>
            <a:endParaRPr lang="en-US"/>
          </a:p>
        </p:txBody>
      </p:sp>
    </p:spTree>
    <p:extLst>
      <p:ext uri="{BB962C8B-B14F-4D97-AF65-F5344CB8AC3E}">
        <p14:creationId xmlns:p14="http://schemas.microsoft.com/office/powerpoint/2010/main" val="800318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47494-C23B-AD57-331A-4BBF6514F7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F5257B-C810-EE8E-048D-35D90B86FF4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FC352F-ED73-39BD-94B2-30DBDC9F7473}"/>
              </a:ext>
            </a:extLst>
          </p:cNvPr>
          <p:cNvSpPr>
            <a:spLocks noGrp="1"/>
          </p:cNvSpPr>
          <p:nvPr>
            <p:ph type="dt" sz="half" idx="10"/>
          </p:nvPr>
        </p:nvSpPr>
        <p:spPr/>
        <p:txBody>
          <a:bodyPr/>
          <a:lstStyle/>
          <a:p>
            <a:fld id="{87842E94-1230-1847-B386-E5ACB31EB535}" type="datetimeFigureOut">
              <a:rPr lang="en-US" smtClean="0"/>
              <a:t>1/22/2026</a:t>
            </a:fld>
            <a:endParaRPr lang="en-US"/>
          </a:p>
        </p:txBody>
      </p:sp>
      <p:sp>
        <p:nvSpPr>
          <p:cNvPr id="5" name="Footer Placeholder 4">
            <a:extLst>
              <a:ext uri="{FF2B5EF4-FFF2-40B4-BE49-F238E27FC236}">
                <a16:creationId xmlns:a16="http://schemas.microsoft.com/office/drawing/2014/main" id="{2DFD47B4-7F82-280D-F5D5-E34AA2803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A96EA-65CF-BD3E-63CD-00FED455D599}"/>
              </a:ext>
            </a:extLst>
          </p:cNvPr>
          <p:cNvSpPr>
            <a:spLocks noGrp="1"/>
          </p:cNvSpPr>
          <p:nvPr>
            <p:ph type="sldNum" sz="quarter" idx="12"/>
          </p:nvPr>
        </p:nvSpPr>
        <p:spPr/>
        <p:txBody>
          <a:bodyPr/>
          <a:lstStyle/>
          <a:p>
            <a:fld id="{A00213E2-D72E-2947-905B-DD958507D4DD}" type="slidenum">
              <a:rPr lang="en-US" smtClean="0"/>
              <a:t>‹#›</a:t>
            </a:fld>
            <a:endParaRPr lang="en-US"/>
          </a:p>
        </p:txBody>
      </p:sp>
    </p:spTree>
    <p:extLst>
      <p:ext uri="{BB962C8B-B14F-4D97-AF65-F5344CB8AC3E}">
        <p14:creationId xmlns:p14="http://schemas.microsoft.com/office/powerpoint/2010/main" val="1368429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9F9A-548B-C9E3-A287-E7501EB48C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265296-65CA-0545-4098-82B88DD434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86262B-13EA-2D03-F894-0ABCAC2971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013F90-123F-FAD6-E052-743B9B6C683F}"/>
              </a:ext>
            </a:extLst>
          </p:cNvPr>
          <p:cNvSpPr>
            <a:spLocks noGrp="1"/>
          </p:cNvSpPr>
          <p:nvPr>
            <p:ph type="dt" sz="half" idx="10"/>
          </p:nvPr>
        </p:nvSpPr>
        <p:spPr/>
        <p:txBody>
          <a:bodyPr/>
          <a:lstStyle/>
          <a:p>
            <a:fld id="{87842E94-1230-1847-B386-E5ACB31EB535}" type="datetimeFigureOut">
              <a:rPr lang="en-US" smtClean="0"/>
              <a:t>1/22/2026</a:t>
            </a:fld>
            <a:endParaRPr lang="en-US"/>
          </a:p>
        </p:txBody>
      </p:sp>
      <p:sp>
        <p:nvSpPr>
          <p:cNvPr id="6" name="Footer Placeholder 5">
            <a:extLst>
              <a:ext uri="{FF2B5EF4-FFF2-40B4-BE49-F238E27FC236}">
                <a16:creationId xmlns:a16="http://schemas.microsoft.com/office/drawing/2014/main" id="{15EA4889-4907-F99C-C635-11EE553C5A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BC3A98-A6EC-6488-080F-0431200A5A0C}"/>
              </a:ext>
            </a:extLst>
          </p:cNvPr>
          <p:cNvSpPr>
            <a:spLocks noGrp="1"/>
          </p:cNvSpPr>
          <p:nvPr>
            <p:ph type="sldNum" sz="quarter" idx="12"/>
          </p:nvPr>
        </p:nvSpPr>
        <p:spPr/>
        <p:txBody>
          <a:bodyPr/>
          <a:lstStyle/>
          <a:p>
            <a:fld id="{A00213E2-D72E-2947-905B-DD958507D4DD}" type="slidenum">
              <a:rPr lang="en-US" smtClean="0"/>
              <a:t>‹#›</a:t>
            </a:fld>
            <a:endParaRPr lang="en-US"/>
          </a:p>
        </p:txBody>
      </p:sp>
    </p:spTree>
    <p:extLst>
      <p:ext uri="{BB962C8B-B14F-4D97-AF65-F5344CB8AC3E}">
        <p14:creationId xmlns:p14="http://schemas.microsoft.com/office/powerpoint/2010/main" val="2824993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F24CE-8250-5394-A3EC-52E14E1843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E04C37-D8F5-6801-64B2-425759DF1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C79A16-011A-DF00-56F4-45A0779D6A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3B741E-4CDD-DCBD-E840-4F02FB4A1D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AA4F41-2945-39F9-3147-059F303FA9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342608-3B5A-B330-C07E-804F4593CD30}"/>
              </a:ext>
            </a:extLst>
          </p:cNvPr>
          <p:cNvSpPr>
            <a:spLocks noGrp="1"/>
          </p:cNvSpPr>
          <p:nvPr>
            <p:ph type="dt" sz="half" idx="10"/>
          </p:nvPr>
        </p:nvSpPr>
        <p:spPr/>
        <p:txBody>
          <a:bodyPr/>
          <a:lstStyle/>
          <a:p>
            <a:fld id="{87842E94-1230-1847-B386-E5ACB31EB535}" type="datetimeFigureOut">
              <a:rPr lang="en-US" smtClean="0"/>
              <a:t>1/22/2026</a:t>
            </a:fld>
            <a:endParaRPr lang="en-US"/>
          </a:p>
        </p:txBody>
      </p:sp>
      <p:sp>
        <p:nvSpPr>
          <p:cNvPr id="8" name="Footer Placeholder 7">
            <a:extLst>
              <a:ext uri="{FF2B5EF4-FFF2-40B4-BE49-F238E27FC236}">
                <a16:creationId xmlns:a16="http://schemas.microsoft.com/office/drawing/2014/main" id="{3B27DB6D-9607-9DD3-CE43-05B950343E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42783E-9E09-1980-03A4-2D49971AA4DA}"/>
              </a:ext>
            </a:extLst>
          </p:cNvPr>
          <p:cNvSpPr>
            <a:spLocks noGrp="1"/>
          </p:cNvSpPr>
          <p:nvPr>
            <p:ph type="sldNum" sz="quarter" idx="12"/>
          </p:nvPr>
        </p:nvSpPr>
        <p:spPr/>
        <p:txBody>
          <a:bodyPr/>
          <a:lstStyle/>
          <a:p>
            <a:fld id="{A00213E2-D72E-2947-905B-DD958507D4DD}" type="slidenum">
              <a:rPr lang="en-US" smtClean="0"/>
              <a:t>‹#›</a:t>
            </a:fld>
            <a:endParaRPr lang="en-US"/>
          </a:p>
        </p:txBody>
      </p:sp>
    </p:spTree>
    <p:extLst>
      <p:ext uri="{BB962C8B-B14F-4D97-AF65-F5344CB8AC3E}">
        <p14:creationId xmlns:p14="http://schemas.microsoft.com/office/powerpoint/2010/main" val="321038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5FA64D-4EF7-44BD-B210-A0EE298D6947}"/>
              </a:ext>
            </a:extLst>
          </p:cNvPr>
          <p:cNvSpPr>
            <a:spLocks noGrp="1"/>
          </p:cNvSpPr>
          <p:nvPr>
            <p:ph type="ctrTitle" hasCustomPrompt="1"/>
          </p:nvPr>
        </p:nvSpPr>
        <p:spPr>
          <a:xfrm>
            <a:off x="914400" y="1962709"/>
            <a:ext cx="10363200" cy="1466291"/>
          </a:xfrm>
        </p:spPr>
        <p:txBody>
          <a:bodyPr anchor="t" anchorCtr="0"/>
          <a:lstStyle>
            <a:lvl1pPr algn="ctr">
              <a:defRPr sz="6000" b="1" i="0" cap="none" baseline="0">
                <a:solidFill>
                  <a:schemeClr val="bg1"/>
                </a:solidFill>
                <a:latin typeface="Tahoma" panose="020B0604030504040204" pitchFamily="34" charset="0"/>
              </a:defRPr>
            </a:lvl1pPr>
          </a:lstStyle>
          <a:p>
            <a:r>
              <a:rPr lang="en-US" dirty="0"/>
              <a:t>Divider Slide</a:t>
            </a:r>
          </a:p>
        </p:txBody>
      </p:sp>
      <p:sp>
        <p:nvSpPr>
          <p:cNvPr id="7" name="Subtitle 2">
            <a:extLst>
              <a:ext uri="{FF2B5EF4-FFF2-40B4-BE49-F238E27FC236}">
                <a16:creationId xmlns:a16="http://schemas.microsoft.com/office/drawing/2014/main" id="{3DA524FF-097B-4F0D-9AC2-D1B7020FC7DE}"/>
              </a:ext>
            </a:extLst>
          </p:cNvPr>
          <p:cNvSpPr>
            <a:spLocks noGrp="1"/>
          </p:cNvSpPr>
          <p:nvPr>
            <p:ph type="subTitle" idx="1" hasCustomPrompt="1"/>
          </p:nvPr>
        </p:nvSpPr>
        <p:spPr>
          <a:xfrm>
            <a:off x="1524000" y="3450710"/>
            <a:ext cx="9144000" cy="828295"/>
          </a:xfrm>
        </p:spPr>
        <p:txBody>
          <a:bodyPr/>
          <a:lstStyle>
            <a:lvl1pPr marL="0" indent="0" algn="ctr">
              <a:buNone/>
              <a:defRPr sz="3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Tree>
    <p:extLst>
      <p:ext uri="{BB962C8B-B14F-4D97-AF65-F5344CB8AC3E}">
        <p14:creationId xmlns:p14="http://schemas.microsoft.com/office/powerpoint/2010/main" val="2940513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1AC8-06D5-CF9C-2440-F955BDE6D3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FB6F4D-5EEB-A795-AD2C-2A954ACC9E65}"/>
              </a:ext>
            </a:extLst>
          </p:cNvPr>
          <p:cNvSpPr>
            <a:spLocks noGrp="1"/>
          </p:cNvSpPr>
          <p:nvPr>
            <p:ph type="dt" sz="half" idx="10"/>
          </p:nvPr>
        </p:nvSpPr>
        <p:spPr/>
        <p:txBody>
          <a:bodyPr/>
          <a:lstStyle/>
          <a:p>
            <a:fld id="{87842E94-1230-1847-B386-E5ACB31EB535}" type="datetimeFigureOut">
              <a:rPr lang="en-US" smtClean="0"/>
              <a:t>1/22/2026</a:t>
            </a:fld>
            <a:endParaRPr lang="en-US"/>
          </a:p>
        </p:txBody>
      </p:sp>
      <p:sp>
        <p:nvSpPr>
          <p:cNvPr id="4" name="Footer Placeholder 3">
            <a:extLst>
              <a:ext uri="{FF2B5EF4-FFF2-40B4-BE49-F238E27FC236}">
                <a16:creationId xmlns:a16="http://schemas.microsoft.com/office/drawing/2014/main" id="{1049A8A0-EA36-9243-5E24-CB2754B341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3BB586-41F9-BCDD-C58D-D2C7BFCBE860}"/>
              </a:ext>
            </a:extLst>
          </p:cNvPr>
          <p:cNvSpPr>
            <a:spLocks noGrp="1"/>
          </p:cNvSpPr>
          <p:nvPr>
            <p:ph type="sldNum" sz="quarter" idx="12"/>
          </p:nvPr>
        </p:nvSpPr>
        <p:spPr/>
        <p:txBody>
          <a:bodyPr/>
          <a:lstStyle/>
          <a:p>
            <a:fld id="{A00213E2-D72E-2947-905B-DD958507D4DD}" type="slidenum">
              <a:rPr lang="en-US" smtClean="0"/>
              <a:t>‹#›</a:t>
            </a:fld>
            <a:endParaRPr lang="en-US"/>
          </a:p>
        </p:txBody>
      </p:sp>
    </p:spTree>
    <p:extLst>
      <p:ext uri="{BB962C8B-B14F-4D97-AF65-F5344CB8AC3E}">
        <p14:creationId xmlns:p14="http://schemas.microsoft.com/office/powerpoint/2010/main" val="32382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58658-A279-000B-DF6D-B43E6998A8F7}"/>
              </a:ext>
            </a:extLst>
          </p:cNvPr>
          <p:cNvSpPr>
            <a:spLocks noGrp="1"/>
          </p:cNvSpPr>
          <p:nvPr>
            <p:ph type="dt" sz="half" idx="10"/>
          </p:nvPr>
        </p:nvSpPr>
        <p:spPr/>
        <p:txBody>
          <a:bodyPr/>
          <a:lstStyle/>
          <a:p>
            <a:fld id="{87842E94-1230-1847-B386-E5ACB31EB535}" type="datetimeFigureOut">
              <a:rPr lang="en-US" smtClean="0"/>
              <a:t>1/22/2026</a:t>
            </a:fld>
            <a:endParaRPr lang="en-US"/>
          </a:p>
        </p:txBody>
      </p:sp>
      <p:sp>
        <p:nvSpPr>
          <p:cNvPr id="3" name="Footer Placeholder 2">
            <a:extLst>
              <a:ext uri="{FF2B5EF4-FFF2-40B4-BE49-F238E27FC236}">
                <a16:creationId xmlns:a16="http://schemas.microsoft.com/office/drawing/2014/main" id="{93EC4147-D403-6D2C-6291-0722F7ABCF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529D2C-2CCA-D208-558F-4F9A5BA140F6}"/>
              </a:ext>
            </a:extLst>
          </p:cNvPr>
          <p:cNvSpPr>
            <a:spLocks noGrp="1"/>
          </p:cNvSpPr>
          <p:nvPr>
            <p:ph type="sldNum" sz="quarter" idx="12"/>
          </p:nvPr>
        </p:nvSpPr>
        <p:spPr/>
        <p:txBody>
          <a:bodyPr/>
          <a:lstStyle/>
          <a:p>
            <a:fld id="{A00213E2-D72E-2947-905B-DD958507D4DD}" type="slidenum">
              <a:rPr lang="en-US" smtClean="0"/>
              <a:t>‹#›</a:t>
            </a:fld>
            <a:endParaRPr lang="en-US"/>
          </a:p>
        </p:txBody>
      </p:sp>
    </p:spTree>
    <p:extLst>
      <p:ext uri="{BB962C8B-B14F-4D97-AF65-F5344CB8AC3E}">
        <p14:creationId xmlns:p14="http://schemas.microsoft.com/office/powerpoint/2010/main" val="1668466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E4125-6C33-03D7-B0E6-623E4E003F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3E8161-4090-5242-5440-9EFC453BB5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C72579-AACF-880C-5983-7F4693F93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E4D30-250C-F353-EC85-D13737F87CB5}"/>
              </a:ext>
            </a:extLst>
          </p:cNvPr>
          <p:cNvSpPr>
            <a:spLocks noGrp="1"/>
          </p:cNvSpPr>
          <p:nvPr>
            <p:ph type="dt" sz="half" idx="10"/>
          </p:nvPr>
        </p:nvSpPr>
        <p:spPr/>
        <p:txBody>
          <a:bodyPr/>
          <a:lstStyle/>
          <a:p>
            <a:fld id="{87842E94-1230-1847-B386-E5ACB31EB535}" type="datetimeFigureOut">
              <a:rPr lang="en-US" smtClean="0"/>
              <a:t>1/22/2026</a:t>
            </a:fld>
            <a:endParaRPr lang="en-US"/>
          </a:p>
        </p:txBody>
      </p:sp>
      <p:sp>
        <p:nvSpPr>
          <p:cNvPr id="6" name="Footer Placeholder 5">
            <a:extLst>
              <a:ext uri="{FF2B5EF4-FFF2-40B4-BE49-F238E27FC236}">
                <a16:creationId xmlns:a16="http://schemas.microsoft.com/office/drawing/2014/main" id="{45A11CDD-A5F8-2DEA-EFB5-F06FB6D90D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3682BB-CCC3-5B68-DAF6-2347C90F2205}"/>
              </a:ext>
            </a:extLst>
          </p:cNvPr>
          <p:cNvSpPr>
            <a:spLocks noGrp="1"/>
          </p:cNvSpPr>
          <p:nvPr>
            <p:ph type="sldNum" sz="quarter" idx="12"/>
          </p:nvPr>
        </p:nvSpPr>
        <p:spPr/>
        <p:txBody>
          <a:bodyPr/>
          <a:lstStyle/>
          <a:p>
            <a:fld id="{A00213E2-D72E-2947-905B-DD958507D4DD}" type="slidenum">
              <a:rPr lang="en-US" smtClean="0"/>
              <a:t>‹#›</a:t>
            </a:fld>
            <a:endParaRPr lang="en-US"/>
          </a:p>
        </p:txBody>
      </p:sp>
    </p:spTree>
    <p:extLst>
      <p:ext uri="{BB962C8B-B14F-4D97-AF65-F5344CB8AC3E}">
        <p14:creationId xmlns:p14="http://schemas.microsoft.com/office/powerpoint/2010/main" val="1174060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EA4A3-63EA-F3C1-62EB-E9B57D807E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B6B1C2-06A4-0E9F-C070-C6CC3CF79C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C77334-434A-454B-3B72-1C9310950C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D4B33-4A09-05F5-65ED-3E6B94B44654}"/>
              </a:ext>
            </a:extLst>
          </p:cNvPr>
          <p:cNvSpPr>
            <a:spLocks noGrp="1"/>
          </p:cNvSpPr>
          <p:nvPr>
            <p:ph type="dt" sz="half" idx="10"/>
          </p:nvPr>
        </p:nvSpPr>
        <p:spPr/>
        <p:txBody>
          <a:bodyPr/>
          <a:lstStyle/>
          <a:p>
            <a:fld id="{87842E94-1230-1847-B386-E5ACB31EB535}" type="datetimeFigureOut">
              <a:rPr lang="en-US" smtClean="0"/>
              <a:t>1/22/2026</a:t>
            </a:fld>
            <a:endParaRPr lang="en-US"/>
          </a:p>
        </p:txBody>
      </p:sp>
      <p:sp>
        <p:nvSpPr>
          <p:cNvPr id="6" name="Footer Placeholder 5">
            <a:extLst>
              <a:ext uri="{FF2B5EF4-FFF2-40B4-BE49-F238E27FC236}">
                <a16:creationId xmlns:a16="http://schemas.microsoft.com/office/drawing/2014/main" id="{D5E7FE8B-B69E-20E0-C741-BE86241016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35EAE2-2721-4E35-0B98-6F3C46AA0536}"/>
              </a:ext>
            </a:extLst>
          </p:cNvPr>
          <p:cNvSpPr>
            <a:spLocks noGrp="1"/>
          </p:cNvSpPr>
          <p:nvPr>
            <p:ph type="sldNum" sz="quarter" idx="12"/>
          </p:nvPr>
        </p:nvSpPr>
        <p:spPr/>
        <p:txBody>
          <a:bodyPr/>
          <a:lstStyle/>
          <a:p>
            <a:fld id="{A00213E2-D72E-2947-905B-DD958507D4DD}" type="slidenum">
              <a:rPr lang="en-US" smtClean="0"/>
              <a:t>‹#›</a:t>
            </a:fld>
            <a:endParaRPr lang="en-US"/>
          </a:p>
        </p:txBody>
      </p:sp>
    </p:spTree>
    <p:extLst>
      <p:ext uri="{BB962C8B-B14F-4D97-AF65-F5344CB8AC3E}">
        <p14:creationId xmlns:p14="http://schemas.microsoft.com/office/powerpoint/2010/main" val="72845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5C605-8AF4-9A00-F6D1-8D44C2A4B0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A0DF90-13D7-23F9-FFF9-9C5DDA838E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91C53-4AAF-E88D-87DF-B69A38024F5D}"/>
              </a:ext>
            </a:extLst>
          </p:cNvPr>
          <p:cNvSpPr>
            <a:spLocks noGrp="1"/>
          </p:cNvSpPr>
          <p:nvPr>
            <p:ph type="dt" sz="half" idx="10"/>
          </p:nvPr>
        </p:nvSpPr>
        <p:spPr/>
        <p:txBody>
          <a:bodyPr/>
          <a:lstStyle/>
          <a:p>
            <a:fld id="{87842E94-1230-1847-B386-E5ACB31EB535}" type="datetimeFigureOut">
              <a:rPr lang="en-US" smtClean="0"/>
              <a:t>1/22/2026</a:t>
            </a:fld>
            <a:endParaRPr lang="en-US"/>
          </a:p>
        </p:txBody>
      </p:sp>
      <p:sp>
        <p:nvSpPr>
          <p:cNvPr id="5" name="Footer Placeholder 4">
            <a:extLst>
              <a:ext uri="{FF2B5EF4-FFF2-40B4-BE49-F238E27FC236}">
                <a16:creationId xmlns:a16="http://schemas.microsoft.com/office/drawing/2014/main" id="{6ADF4DF3-055C-9C53-B43A-9CC4BBB02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B7902-4B35-818A-3E27-0557C40089E8}"/>
              </a:ext>
            </a:extLst>
          </p:cNvPr>
          <p:cNvSpPr>
            <a:spLocks noGrp="1"/>
          </p:cNvSpPr>
          <p:nvPr>
            <p:ph type="sldNum" sz="quarter" idx="12"/>
          </p:nvPr>
        </p:nvSpPr>
        <p:spPr/>
        <p:txBody>
          <a:bodyPr/>
          <a:lstStyle/>
          <a:p>
            <a:fld id="{A00213E2-D72E-2947-905B-DD958507D4DD}" type="slidenum">
              <a:rPr lang="en-US" smtClean="0"/>
              <a:t>‹#›</a:t>
            </a:fld>
            <a:endParaRPr lang="en-US"/>
          </a:p>
        </p:txBody>
      </p:sp>
    </p:spTree>
    <p:extLst>
      <p:ext uri="{BB962C8B-B14F-4D97-AF65-F5344CB8AC3E}">
        <p14:creationId xmlns:p14="http://schemas.microsoft.com/office/powerpoint/2010/main" val="475511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49A6AD-4A14-BA36-54E4-CD0173B4F5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C0BDD9-71D0-0BD3-2C88-45432067DB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E2C3E-8A5F-2471-6AAC-44C48F14141A}"/>
              </a:ext>
            </a:extLst>
          </p:cNvPr>
          <p:cNvSpPr>
            <a:spLocks noGrp="1"/>
          </p:cNvSpPr>
          <p:nvPr>
            <p:ph type="dt" sz="half" idx="10"/>
          </p:nvPr>
        </p:nvSpPr>
        <p:spPr/>
        <p:txBody>
          <a:bodyPr/>
          <a:lstStyle/>
          <a:p>
            <a:fld id="{87842E94-1230-1847-B386-E5ACB31EB535}" type="datetimeFigureOut">
              <a:rPr lang="en-US" smtClean="0"/>
              <a:t>1/22/2026</a:t>
            </a:fld>
            <a:endParaRPr lang="en-US"/>
          </a:p>
        </p:txBody>
      </p:sp>
      <p:sp>
        <p:nvSpPr>
          <p:cNvPr id="5" name="Footer Placeholder 4">
            <a:extLst>
              <a:ext uri="{FF2B5EF4-FFF2-40B4-BE49-F238E27FC236}">
                <a16:creationId xmlns:a16="http://schemas.microsoft.com/office/drawing/2014/main" id="{EA4236CE-8F23-2D58-F6F2-20D6B8CF2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CCBA2-0550-4617-F5D7-2A4ACE47027F}"/>
              </a:ext>
            </a:extLst>
          </p:cNvPr>
          <p:cNvSpPr>
            <a:spLocks noGrp="1"/>
          </p:cNvSpPr>
          <p:nvPr>
            <p:ph type="sldNum" sz="quarter" idx="12"/>
          </p:nvPr>
        </p:nvSpPr>
        <p:spPr/>
        <p:txBody>
          <a:bodyPr/>
          <a:lstStyle/>
          <a:p>
            <a:fld id="{A00213E2-D72E-2947-905B-DD958507D4DD}" type="slidenum">
              <a:rPr lang="en-US" smtClean="0"/>
              <a:t>‹#›</a:t>
            </a:fld>
            <a:endParaRPr lang="en-US"/>
          </a:p>
        </p:txBody>
      </p:sp>
    </p:spTree>
    <p:extLst>
      <p:ext uri="{BB962C8B-B14F-4D97-AF65-F5344CB8AC3E}">
        <p14:creationId xmlns:p14="http://schemas.microsoft.com/office/powerpoint/2010/main" val="231234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2">
    <p:bg>
      <p:bgPr>
        <a:solidFill>
          <a:schemeClr val="bg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BBC21DA-BB37-9447-AE99-A5671996BECD}"/>
              </a:ext>
            </a:extLst>
          </p:cNvPr>
          <p:cNvSpPr>
            <a:spLocks noGrp="1"/>
          </p:cNvSpPr>
          <p:nvPr>
            <p:ph type="pic" sz="quarter" idx="13"/>
          </p:nvPr>
        </p:nvSpPr>
        <p:spPr>
          <a:xfrm>
            <a:off x="0" y="0"/>
            <a:ext cx="4391187" cy="6858000"/>
          </a:xfrm>
        </p:spPr>
        <p:txBody>
          <a:bodyPr/>
          <a:lstStyle/>
          <a:p>
            <a:endParaRPr lang="en-US" dirty="0"/>
          </a:p>
        </p:txBody>
      </p:sp>
      <p:sp>
        <p:nvSpPr>
          <p:cNvPr id="16" name="Rectangle 15">
            <a:extLst>
              <a:ext uri="{FF2B5EF4-FFF2-40B4-BE49-F238E27FC236}">
                <a16:creationId xmlns:a16="http://schemas.microsoft.com/office/drawing/2014/main" id="{21CD90CA-AF2E-8449-8E84-D6C56326C15A}"/>
              </a:ext>
            </a:extLst>
          </p:cNvPr>
          <p:cNvSpPr/>
          <p:nvPr userDrawn="1"/>
        </p:nvSpPr>
        <p:spPr>
          <a:xfrm>
            <a:off x="4391187" y="0"/>
            <a:ext cx="78008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91D5B3CF-5810-EF40-8451-52B286E53328}"/>
              </a:ext>
            </a:extLst>
          </p:cNvPr>
          <p:cNvSpPr/>
          <p:nvPr userDrawn="1"/>
        </p:nvSpPr>
        <p:spPr>
          <a:xfrm>
            <a:off x="4240260" y="0"/>
            <a:ext cx="4428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F3EFAC79-FBE2-DF48-8813-6E47C2638C11}"/>
              </a:ext>
            </a:extLst>
          </p:cNvPr>
          <p:cNvSpPr>
            <a:spLocks noGrp="1"/>
          </p:cNvSpPr>
          <p:nvPr>
            <p:ph type="ctrTitle" hasCustomPrompt="1"/>
          </p:nvPr>
        </p:nvSpPr>
        <p:spPr>
          <a:xfrm>
            <a:off x="5212729" y="510442"/>
            <a:ext cx="6700299" cy="1080247"/>
          </a:xfrm>
        </p:spPr>
        <p:txBody>
          <a:bodyPr anchor="t" anchorCtr="0">
            <a:noAutofit/>
          </a:bodyPr>
          <a:lstStyle>
            <a:lvl1pPr algn="ctr">
              <a:defRPr sz="4000" b="1" i="0" cap="none" baseline="0">
                <a:solidFill>
                  <a:schemeClr val="bg1"/>
                </a:solidFill>
                <a:latin typeface="Tahoma" panose="020B0604030504040204" pitchFamily="34" charset="0"/>
              </a:defRPr>
            </a:lvl1pPr>
          </a:lstStyle>
          <a:p>
            <a:r>
              <a:rPr lang="en-US" dirty="0"/>
              <a:t>Presentation Title</a:t>
            </a:r>
          </a:p>
        </p:txBody>
      </p:sp>
      <p:sp>
        <p:nvSpPr>
          <p:cNvPr id="12" name="Subtitle 2">
            <a:extLst>
              <a:ext uri="{FF2B5EF4-FFF2-40B4-BE49-F238E27FC236}">
                <a16:creationId xmlns:a16="http://schemas.microsoft.com/office/drawing/2014/main" id="{5183B407-5E80-E943-A014-BDCB3E4C4FAC}"/>
              </a:ext>
            </a:extLst>
          </p:cNvPr>
          <p:cNvSpPr>
            <a:spLocks noGrp="1"/>
          </p:cNvSpPr>
          <p:nvPr>
            <p:ph type="subTitle" idx="1" hasCustomPrompt="1"/>
          </p:nvPr>
        </p:nvSpPr>
        <p:spPr>
          <a:xfrm>
            <a:off x="5874115" y="1598800"/>
            <a:ext cx="5514661" cy="828294"/>
          </a:xfrm>
        </p:spPr>
        <p:txBody>
          <a:bodyPr/>
          <a:lstStyle>
            <a:lvl1pPr marL="0" indent="0" algn="ctr">
              <a:buNone/>
              <a:defRPr sz="3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Sub-topic</a:t>
            </a:r>
          </a:p>
        </p:txBody>
      </p:sp>
      <p:sp>
        <p:nvSpPr>
          <p:cNvPr id="13" name="Text Placeholder 4">
            <a:extLst>
              <a:ext uri="{FF2B5EF4-FFF2-40B4-BE49-F238E27FC236}">
                <a16:creationId xmlns:a16="http://schemas.microsoft.com/office/drawing/2014/main" id="{0FF14268-F6DF-AE49-B746-8341CDE32594}"/>
              </a:ext>
            </a:extLst>
          </p:cNvPr>
          <p:cNvSpPr>
            <a:spLocks noGrp="1"/>
          </p:cNvSpPr>
          <p:nvPr>
            <p:ph type="body" sz="quarter" idx="10" hasCustomPrompt="1"/>
          </p:nvPr>
        </p:nvSpPr>
        <p:spPr>
          <a:xfrm>
            <a:off x="6089509" y="2494696"/>
            <a:ext cx="5083876" cy="334963"/>
          </a:xfrm>
        </p:spPr>
        <p:txBody>
          <a:bodyPr>
            <a:normAutofit/>
          </a:bodyPr>
          <a:lstStyle>
            <a:lvl1pPr marL="0" indent="0" algn="ctr">
              <a:buNone/>
              <a:defRPr sz="2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4" name="Text Placeholder 4">
            <a:extLst>
              <a:ext uri="{FF2B5EF4-FFF2-40B4-BE49-F238E27FC236}">
                <a16:creationId xmlns:a16="http://schemas.microsoft.com/office/drawing/2014/main" id="{9C5AD891-4FCC-0446-93A5-2DB1541B0499}"/>
              </a:ext>
            </a:extLst>
          </p:cNvPr>
          <p:cNvSpPr>
            <a:spLocks noGrp="1"/>
          </p:cNvSpPr>
          <p:nvPr>
            <p:ph type="body" sz="quarter" idx="11" hasCustomPrompt="1"/>
          </p:nvPr>
        </p:nvSpPr>
        <p:spPr>
          <a:xfrm>
            <a:off x="6087409" y="2932977"/>
            <a:ext cx="4950937" cy="652749"/>
          </a:xfrm>
        </p:spPr>
        <p:txBody>
          <a:bodyPr anchor="ctr">
            <a:normAutofit/>
          </a:bodyPr>
          <a:lstStyle>
            <a:lvl1pPr marL="0" indent="0" algn="ctr">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a16="http://schemas.microsoft.com/office/drawing/2014/main" id="{09EBC9F5-88EB-8443-B256-F5EF5358DF4D}"/>
              </a:ext>
            </a:extLst>
          </p:cNvPr>
          <p:cNvSpPr>
            <a:spLocks noGrp="1"/>
          </p:cNvSpPr>
          <p:nvPr>
            <p:ph type="body" sz="quarter" idx="12" hasCustomPrompt="1"/>
          </p:nvPr>
        </p:nvSpPr>
        <p:spPr>
          <a:xfrm>
            <a:off x="6087406" y="3865608"/>
            <a:ext cx="4950937" cy="652749"/>
          </a:xfrm>
        </p:spPr>
        <p:txBody>
          <a:bodyPr anchor="ctr">
            <a:normAutofit/>
          </a:bodyPr>
          <a:lstStyle>
            <a:lvl1pPr marL="0" indent="0" algn="ctr">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cxnSp>
        <p:nvCxnSpPr>
          <p:cNvPr id="17" name="Straight Connector 16">
            <a:extLst>
              <a:ext uri="{FF2B5EF4-FFF2-40B4-BE49-F238E27FC236}">
                <a16:creationId xmlns:a16="http://schemas.microsoft.com/office/drawing/2014/main" id="{F474E4EE-A9AB-F74A-BA9F-547C75AA6EF1}"/>
              </a:ext>
            </a:extLst>
          </p:cNvPr>
          <p:cNvCxnSpPr>
            <a:cxnSpLocks/>
          </p:cNvCxnSpPr>
          <p:nvPr userDrawn="1"/>
        </p:nvCxnSpPr>
        <p:spPr>
          <a:xfrm flipH="1">
            <a:off x="6914890" y="3706773"/>
            <a:ext cx="3295972" cy="0"/>
          </a:xfrm>
          <a:prstGeom prst="line">
            <a:avLst/>
          </a:prstGeom>
        </p:spPr>
        <p:style>
          <a:lnRef idx="3">
            <a:schemeClr val="accent4"/>
          </a:lnRef>
          <a:fillRef idx="0">
            <a:schemeClr val="accent4"/>
          </a:fillRef>
          <a:effectRef idx="2">
            <a:schemeClr val="accent4"/>
          </a:effectRef>
          <a:fontRef idx="minor">
            <a:schemeClr val="tx1"/>
          </a:fontRef>
        </p:style>
      </p:cxnSp>
      <p:pic>
        <p:nvPicPr>
          <p:cNvPr id="20" name="Picture 19">
            <a:extLst>
              <a:ext uri="{FF2B5EF4-FFF2-40B4-BE49-F238E27FC236}">
                <a16:creationId xmlns:a16="http://schemas.microsoft.com/office/drawing/2014/main" id="{7A4CF51A-BDA7-473A-AE73-531CF3BFDAE1}"/>
              </a:ext>
            </a:extLst>
          </p:cNvPr>
          <p:cNvPicPr>
            <a:picLocks noChangeAspect="1"/>
          </p:cNvPicPr>
          <p:nvPr userDrawn="1"/>
        </p:nvPicPr>
        <p:blipFill>
          <a:blip r:embed="rId2"/>
          <a:srcRect/>
          <a:stretch/>
        </p:blipFill>
        <p:spPr>
          <a:xfrm>
            <a:off x="6626457" y="5138570"/>
            <a:ext cx="4009976" cy="1252365"/>
          </a:xfrm>
          <a:prstGeom prst="rect">
            <a:avLst/>
          </a:prstGeom>
        </p:spPr>
      </p:pic>
    </p:spTree>
    <p:extLst>
      <p:ext uri="{BB962C8B-B14F-4D97-AF65-F5344CB8AC3E}">
        <p14:creationId xmlns:p14="http://schemas.microsoft.com/office/powerpoint/2010/main" val="127312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resentation Title 2">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D5B3CF-5810-EF40-8451-52B286E53328}"/>
              </a:ext>
            </a:extLst>
          </p:cNvPr>
          <p:cNvSpPr/>
          <p:nvPr userDrawn="1"/>
        </p:nvSpPr>
        <p:spPr>
          <a:xfrm>
            <a:off x="0" y="5029201"/>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F3EFAC79-FBE2-DF48-8813-6E47C2638C11}"/>
              </a:ext>
            </a:extLst>
          </p:cNvPr>
          <p:cNvSpPr>
            <a:spLocks noGrp="1"/>
          </p:cNvSpPr>
          <p:nvPr>
            <p:ph type="ctrTitle" hasCustomPrompt="1"/>
          </p:nvPr>
        </p:nvSpPr>
        <p:spPr>
          <a:xfrm>
            <a:off x="914400" y="476996"/>
            <a:ext cx="10363200" cy="1466291"/>
          </a:xfrm>
        </p:spPr>
        <p:txBody>
          <a:bodyPr anchor="t" anchorCtr="0"/>
          <a:lstStyle>
            <a:lvl1pPr algn="ctr">
              <a:defRPr sz="6000" b="1" i="0" cap="none" baseline="0">
                <a:solidFill>
                  <a:schemeClr val="bg1"/>
                </a:solidFill>
                <a:latin typeface="Tahoma" panose="020B0604030504040204" pitchFamily="34" charset="0"/>
              </a:defRPr>
            </a:lvl1pPr>
          </a:lstStyle>
          <a:p>
            <a:r>
              <a:rPr lang="en-US" dirty="0"/>
              <a:t>Presentation Title</a:t>
            </a:r>
          </a:p>
        </p:txBody>
      </p:sp>
      <p:sp>
        <p:nvSpPr>
          <p:cNvPr id="12" name="Subtitle 2">
            <a:extLst>
              <a:ext uri="{FF2B5EF4-FFF2-40B4-BE49-F238E27FC236}">
                <a16:creationId xmlns:a16="http://schemas.microsoft.com/office/drawing/2014/main" id="{5183B407-5E80-E943-A014-BDCB3E4C4FAC}"/>
              </a:ext>
            </a:extLst>
          </p:cNvPr>
          <p:cNvSpPr>
            <a:spLocks noGrp="1"/>
          </p:cNvSpPr>
          <p:nvPr>
            <p:ph type="subTitle" idx="1" hasCustomPrompt="1"/>
          </p:nvPr>
        </p:nvSpPr>
        <p:spPr>
          <a:xfrm>
            <a:off x="1524000" y="1964997"/>
            <a:ext cx="9144000" cy="828294"/>
          </a:xfrm>
        </p:spPr>
        <p:txBody>
          <a:bodyPr/>
          <a:lstStyle>
            <a:lvl1pPr marL="0" indent="0" algn="ctr">
              <a:buNone/>
              <a:defRPr sz="3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Subtopic</a:t>
            </a:r>
          </a:p>
        </p:txBody>
      </p:sp>
      <p:sp>
        <p:nvSpPr>
          <p:cNvPr id="13" name="Text Placeholder 4">
            <a:extLst>
              <a:ext uri="{FF2B5EF4-FFF2-40B4-BE49-F238E27FC236}">
                <a16:creationId xmlns:a16="http://schemas.microsoft.com/office/drawing/2014/main" id="{0FF14268-F6DF-AE49-B746-8341CDE32594}"/>
              </a:ext>
            </a:extLst>
          </p:cNvPr>
          <p:cNvSpPr>
            <a:spLocks noGrp="1"/>
          </p:cNvSpPr>
          <p:nvPr>
            <p:ph type="body" sz="quarter" idx="10" hasCustomPrompt="1"/>
          </p:nvPr>
        </p:nvSpPr>
        <p:spPr>
          <a:xfrm>
            <a:off x="2969977" y="2816316"/>
            <a:ext cx="6233583" cy="334963"/>
          </a:xfrm>
        </p:spPr>
        <p:txBody>
          <a:bodyPr>
            <a:normAutofit/>
          </a:bodyPr>
          <a:lstStyle>
            <a:lvl1pPr marL="0" indent="0" algn="ctr">
              <a:buNone/>
              <a:defRPr sz="2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4" name="Text Placeholder 4">
            <a:extLst>
              <a:ext uri="{FF2B5EF4-FFF2-40B4-BE49-F238E27FC236}">
                <a16:creationId xmlns:a16="http://schemas.microsoft.com/office/drawing/2014/main" id="{9C5AD891-4FCC-0446-93A5-2DB1541B0499}"/>
              </a:ext>
            </a:extLst>
          </p:cNvPr>
          <p:cNvSpPr>
            <a:spLocks noGrp="1"/>
          </p:cNvSpPr>
          <p:nvPr>
            <p:ph type="body" sz="quarter" idx="11" hasCustomPrompt="1"/>
          </p:nvPr>
        </p:nvSpPr>
        <p:spPr>
          <a:xfrm>
            <a:off x="914401" y="3277317"/>
            <a:ext cx="4950937" cy="652749"/>
          </a:xfrm>
        </p:spPr>
        <p:txBody>
          <a:bodyPr anchor="ctr">
            <a:normAutofit/>
          </a:bodyPr>
          <a:lstStyle>
            <a:lvl1pPr marL="0" indent="0" algn="r">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a16="http://schemas.microsoft.com/office/drawing/2014/main" id="{09EBC9F5-88EB-8443-B256-F5EF5358DF4D}"/>
              </a:ext>
            </a:extLst>
          </p:cNvPr>
          <p:cNvSpPr>
            <a:spLocks noGrp="1"/>
          </p:cNvSpPr>
          <p:nvPr>
            <p:ph type="body" sz="quarter" idx="12" hasCustomPrompt="1"/>
          </p:nvPr>
        </p:nvSpPr>
        <p:spPr>
          <a:xfrm>
            <a:off x="6308194" y="3277317"/>
            <a:ext cx="4950937" cy="652749"/>
          </a:xfrm>
        </p:spPr>
        <p:txBody>
          <a:bodyPr anchor="ctr">
            <a:normAutofit/>
          </a:bodyPr>
          <a:lstStyle>
            <a:lvl1pPr marL="0" indent="0" algn="l">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cxnSp>
        <p:nvCxnSpPr>
          <p:cNvPr id="17" name="Straight Connector 16">
            <a:extLst>
              <a:ext uri="{FF2B5EF4-FFF2-40B4-BE49-F238E27FC236}">
                <a16:creationId xmlns:a16="http://schemas.microsoft.com/office/drawing/2014/main" id="{F474E4EE-A9AB-F74A-BA9F-547C75AA6EF1}"/>
              </a:ext>
            </a:extLst>
          </p:cNvPr>
          <p:cNvCxnSpPr/>
          <p:nvPr userDrawn="1"/>
        </p:nvCxnSpPr>
        <p:spPr>
          <a:xfrm>
            <a:off x="6090139" y="3263890"/>
            <a:ext cx="0" cy="705845"/>
          </a:xfrm>
          <a:prstGeom prst="line">
            <a:avLst/>
          </a:prstGeom>
        </p:spPr>
        <p:style>
          <a:lnRef idx="3">
            <a:schemeClr val="accent4"/>
          </a:lnRef>
          <a:fillRef idx="0">
            <a:schemeClr val="accent4"/>
          </a:fillRef>
          <a:effectRef idx="2">
            <a:schemeClr val="accent4"/>
          </a:effectRef>
          <a:fontRef idx="minor">
            <a:schemeClr val="tx1"/>
          </a:fontRef>
        </p:style>
      </p:cxnSp>
      <p:pic>
        <p:nvPicPr>
          <p:cNvPr id="3" name="Picture 2">
            <a:extLst>
              <a:ext uri="{FF2B5EF4-FFF2-40B4-BE49-F238E27FC236}">
                <a16:creationId xmlns:a16="http://schemas.microsoft.com/office/drawing/2014/main" id="{CA787D04-C1E9-4E4C-8767-1147C8CF83D3}"/>
              </a:ext>
            </a:extLst>
          </p:cNvPr>
          <p:cNvPicPr>
            <a:picLocks noChangeAspect="1"/>
          </p:cNvPicPr>
          <p:nvPr userDrawn="1"/>
        </p:nvPicPr>
        <p:blipFill>
          <a:blip r:embed="rId2"/>
          <a:srcRect/>
          <a:stretch/>
        </p:blipFill>
        <p:spPr>
          <a:xfrm>
            <a:off x="4235195" y="5303765"/>
            <a:ext cx="3721608" cy="1307592"/>
          </a:xfrm>
          <a:prstGeom prst="rect">
            <a:avLst/>
          </a:prstGeom>
        </p:spPr>
      </p:pic>
    </p:spTree>
    <p:extLst>
      <p:ext uri="{BB962C8B-B14F-4D97-AF65-F5344CB8AC3E}">
        <p14:creationId xmlns:p14="http://schemas.microsoft.com/office/powerpoint/2010/main" val="3660918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add title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style</a:t>
            </a:r>
          </a:p>
        </p:txBody>
      </p:sp>
      <p:sp>
        <p:nvSpPr>
          <p:cNvPr id="4" name="Date Placeholder 3"/>
          <p:cNvSpPr>
            <a:spLocks noGrp="1"/>
          </p:cNvSpPr>
          <p:nvPr>
            <p:ph type="dt" sz="half" idx="10"/>
          </p:nvPr>
        </p:nvSpPr>
        <p:spPr>
          <a:xfrm>
            <a:off x="4555434" y="6356350"/>
            <a:ext cx="1345096"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fld id="{C764DE79-268F-4C1A-8933-263129D2AF90}" type="datetimeFigureOut">
              <a:rPr lang="en-US" smtClean="0"/>
              <a:pPr/>
              <a:t>1/22/2026</a:t>
            </a:fld>
            <a:endParaRPr lang="en-US" dirty="0"/>
          </a:p>
        </p:txBody>
      </p:sp>
      <p:sp>
        <p:nvSpPr>
          <p:cNvPr id="5" name="Footer Placeholder 4"/>
          <p:cNvSpPr>
            <a:spLocks noGrp="1"/>
          </p:cNvSpPr>
          <p:nvPr>
            <p:ph type="ftr" sz="quarter" idx="11"/>
          </p:nvPr>
        </p:nvSpPr>
        <p:spPr>
          <a:xfrm>
            <a:off x="6175513" y="6356350"/>
            <a:ext cx="4114800"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p:cNvSpPr>
            <a:spLocks noGrp="1"/>
          </p:cNvSpPr>
          <p:nvPr>
            <p:ph type="sldNum" sz="quarter" idx="12"/>
          </p:nvPr>
        </p:nvSpPr>
        <p:spPr>
          <a:xfrm>
            <a:off x="10565296" y="6356350"/>
            <a:ext cx="788504"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03611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7" name="Content Placeholder 2">
            <a:extLst>
              <a:ext uri="{FF2B5EF4-FFF2-40B4-BE49-F238E27FC236}">
                <a16:creationId xmlns:a16="http://schemas.microsoft.com/office/drawing/2014/main" id="{D0B2B1AA-8C6F-40FD-9B6C-0BBBFAFB65A6}"/>
              </a:ext>
            </a:extLst>
          </p:cNvPr>
          <p:cNvSpPr>
            <a:spLocks noGrp="1"/>
          </p:cNvSpPr>
          <p:nvPr>
            <p:ph idx="1" hasCustomPrompt="1"/>
          </p:nvPr>
        </p:nvSpPr>
        <p:spPr>
          <a:xfrm>
            <a:off x="838200" y="1825625"/>
            <a:ext cx="10515600" cy="3949010"/>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D828BD7C-3DF4-45C5-940C-C91B31DF9F97}"/>
              </a:ext>
            </a:extLst>
          </p:cNvPr>
          <p:cNvSpPr>
            <a:spLocks noGrp="1"/>
          </p:cNvSpPr>
          <p:nvPr>
            <p:ph type="dt" sz="half" idx="10"/>
          </p:nvPr>
        </p:nvSpPr>
        <p:spPr>
          <a:xfrm>
            <a:off x="4555434" y="6356350"/>
            <a:ext cx="1345096" cy="365125"/>
          </a:xfrm>
          <a:prstGeom prst="rect">
            <a:avLst/>
          </a:prstGeom>
        </p:spPr>
        <p:txBody>
          <a:bodyPr/>
          <a:lstStyle/>
          <a:p>
            <a:fld id="{C764DE79-268F-4C1A-8933-263129D2AF90}" type="datetimeFigureOut">
              <a:rPr lang="en-US" dirty="0"/>
              <a:t>1/22/2026</a:t>
            </a:fld>
            <a:endParaRPr lang="en-US" dirty="0"/>
          </a:p>
        </p:txBody>
      </p:sp>
      <p:sp>
        <p:nvSpPr>
          <p:cNvPr id="9" name="Footer Placeholder 4">
            <a:extLst>
              <a:ext uri="{FF2B5EF4-FFF2-40B4-BE49-F238E27FC236}">
                <a16:creationId xmlns:a16="http://schemas.microsoft.com/office/drawing/2014/main" id="{32CAD3E9-756B-4BC0-86D5-EC30E5B6B37E}"/>
              </a:ext>
            </a:extLst>
          </p:cNvPr>
          <p:cNvSpPr>
            <a:spLocks noGrp="1"/>
          </p:cNvSpPr>
          <p:nvPr>
            <p:ph type="ftr" sz="quarter" idx="11"/>
          </p:nvPr>
        </p:nvSpPr>
        <p:spPr>
          <a:xfrm>
            <a:off x="6175513" y="6356350"/>
            <a:ext cx="4114800" cy="365125"/>
          </a:xfrm>
          <a:prstGeom prst="rect">
            <a:avLst/>
          </a:prstGeom>
        </p:spPr>
        <p:txBody>
          <a:bodyPr/>
          <a:lstStyle/>
          <a:p>
            <a:endParaRPr lang="en-US" dirty="0"/>
          </a:p>
        </p:txBody>
      </p:sp>
      <p:sp>
        <p:nvSpPr>
          <p:cNvPr id="10" name="Slide Number Placeholder 5">
            <a:extLst>
              <a:ext uri="{FF2B5EF4-FFF2-40B4-BE49-F238E27FC236}">
                <a16:creationId xmlns:a16="http://schemas.microsoft.com/office/drawing/2014/main" id="{8ADBE8BB-69E6-410F-B9C6-D2384E1CEA89}"/>
              </a:ext>
            </a:extLst>
          </p:cNvPr>
          <p:cNvSpPr>
            <a:spLocks noGrp="1"/>
          </p:cNvSpPr>
          <p:nvPr>
            <p:ph type="sldNum" sz="quarter" idx="12"/>
          </p:nvPr>
        </p:nvSpPr>
        <p:spPr>
          <a:xfrm>
            <a:off x="10565296" y="6356350"/>
            <a:ext cx="788504"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9961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sz="half" idx="1" hasCustomPrompt="1"/>
          </p:nvPr>
        </p:nvSpPr>
        <p:spPr>
          <a:xfrm>
            <a:off x="838200" y="1825625"/>
            <a:ext cx="5181600" cy="4011649"/>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825625"/>
            <a:ext cx="5181600" cy="4011649"/>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439E260F-FA75-457F-BC3C-7389233C3CD1}"/>
              </a:ext>
            </a:extLst>
          </p:cNvPr>
          <p:cNvSpPr>
            <a:spLocks noGrp="1"/>
          </p:cNvSpPr>
          <p:nvPr>
            <p:ph type="dt" sz="half" idx="10"/>
          </p:nvPr>
        </p:nvSpPr>
        <p:spPr>
          <a:xfrm>
            <a:off x="4555434" y="6356350"/>
            <a:ext cx="1345096"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fld id="{C764DE79-268F-4C1A-8933-263129D2AF90}" type="datetimeFigureOut">
              <a:rPr lang="en-US" smtClean="0"/>
              <a:pPr/>
              <a:t>1/22/2026</a:t>
            </a:fld>
            <a:endParaRPr lang="en-US" dirty="0"/>
          </a:p>
        </p:txBody>
      </p:sp>
      <p:sp>
        <p:nvSpPr>
          <p:cNvPr id="9" name="Footer Placeholder 4">
            <a:extLst>
              <a:ext uri="{FF2B5EF4-FFF2-40B4-BE49-F238E27FC236}">
                <a16:creationId xmlns:a16="http://schemas.microsoft.com/office/drawing/2014/main" id="{0B637D23-675F-4087-9470-1C67A23E387A}"/>
              </a:ext>
            </a:extLst>
          </p:cNvPr>
          <p:cNvSpPr>
            <a:spLocks noGrp="1"/>
          </p:cNvSpPr>
          <p:nvPr>
            <p:ph type="ftr" sz="quarter" idx="3"/>
          </p:nvPr>
        </p:nvSpPr>
        <p:spPr>
          <a:xfrm>
            <a:off x="6175513" y="6356350"/>
            <a:ext cx="4114800"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0" name="Slide Number Placeholder 5">
            <a:extLst>
              <a:ext uri="{FF2B5EF4-FFF2-40B4-BE49-F238E27FC236}">
                <a16:creationId xmlns:a16="http://schemas.microsoft.com/office/drawing/2014/main" id="{CA3E21AD-E71D-494F-95B7-541D74A5B128}"/>
              </a:ext>
            </a:extLst>
          </p:cNvPr>
          <p:cNvSpPr>
            <a:spLocks noGrp="1"/>
          </p:cNvSpPr>
          <p:nvPr>
            <p:ph type="sldNum" sz="quarter" idx="4"/>
          </p:nvPr>
        </p:nvSpPr>
        <p:spPr>
          <a:xfrm>
            <a:off x="10565296" y="6356350"/>
            <a:ext cx="788504"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3535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dirty="0"/>
              <a:t>Click to add title</a:t>
            </a:r>
          </a:p>
        </p:txBody>
      </p:sp>
      <p:sp>
        <p:nvSpPr>
          <p:cNvPr id="3" name="Text Placeholder 2"/>
          <p:cNvSpPr>
            <a:spLocks noGrp="1"/>
          </p:cNvSpPr>
          <p:nvPr>
            <p:ph type="body" idx="1"/>
          </p:nvPr>
        </p:nvSpPr>
        <p:spPr>
          <a:xfrm>
            <a:off x="839788" y="1827558"/>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839788" y="2612128"/>
            <a:ext cx="5157787" cy="3222142"/>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827558"/>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72200" y="2612128"/>
            <a:ext cx="5183188" cy="3222142"/>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606D3AF1-7C7A-4804-9E34-3BDC33AAC9CF}"/>
              </a:ext>
            </a:extLst>
          </p:cNvPr>
          <p:cNvSpPr>
            <a:spLocks noGrp="1"/>
          </p:cNvSpPr>
          <p:nvPr>
            <p:ph type="dt" sz="half" idx="10"/>
          </p:nvPr>
        </p:nvSpPr>
        <p:spPr>
          <a:xfrm>
            <a:off x="4555434" y="6356350"/>
            <a:ext cx="1345096"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fld id="{C764DE79-268F-4C1A-8933-263129D2AF90}" type="datetimeFigureOut">
              <a:rPr lang="en-US" smtClean="0"/>
              <a:pPr/>
              <a:t>1/22/2026</a:t>
            </a:fld>
            <a:endParaRPr lang="en-US" dirty="0"/>
          </a:p>
        </p:txBody>
      </p:sp>
      <p:sp>
        <p:nvSpPr>
          <p:cNvPr id="11" name="Footer Placeholder 4">
            <a:extLst>
              <a:ext uri="{FF2B5EF4-FFF2-40B4-BE49-F238E27FC236}">
                <a16:creationId xmlns:a16="http://schemas.microsoft.com/office/drawing/2014/main" id="{DA683D76-6EF5-4AE8-8F44-BDDC68D047EE}"/>
              </a:ext>
            </a:extLst>
          </p:cNvPr>
          <p:cNvSpPr>
            <a:spLocks noGrp="1"/>
          </p:cNvSpPr>
          <p:nvPr>
            <p:ph type="ftr" sz="quarter" idx="11"/>
          </p:nvPr>
        </p:nvSpPr>
        <p:spPr>
          <a:xfrm>
            <a:off x="6175513" y="6356350"/>
            <a:ext cx="4114800"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a:extLst>
              <a:ext uri="{FF2B5EF4-FFF2-40B4-BE49-F238E27FC236}">
                <a16:creationId xmlns:a16="http://schemas.microsoft.com/office/drawing/2014/main" id="{1413ECB4-CB4E-460F-8092-7A233FA80AC2}"/>
              </a:ext>
            </a:extLst>
          </p:cNvPr>
          <p:cNvSpPr>
            <a:spLocks noGrp="1"/>
          </p:cNvSpPr>
          <p:nvPr>
            <p:ph type="sldNum" sz="quarter" idx="12"/>
          </p:nvPr>
        </p:nvSpPr>
        <p:spPr>
          <a:xfrm>
            <a:off x="10565296" y="6356350"/>
            <a:ext cx="788504"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45074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6" name="Date Placeholder 3">
            <a:extLst>
              <a:ext uri="{FF2B5EF4-FFF2-40B4-BE49-F238E27FC236}">
                <a16:creationId xmlns:a16="http://schemas.microsoft.com/office/drawing/2014/main" id="{FE243E16-D052-42C8-B40A-284243F4BAFC}"/>
              </a:ext>
            </a:extLst>
          </p:cNvPr>
          <p:cNvSpPr>
            <a:spLocks noGrp="1"/>
          </p:cNvSpPr>
          <p:nvPr>
            <p:ph type="dt" sz="half" idx="2"/>
          </p:nvPr>
        </p:nvSpPr>
        <p:spPr>
          <a:xfrm>
            <a:off x="4555434" y="6356350"/>
            <a:ext cx="1345096"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fld id="{C764DE79-268F-4C1A-8933-263129D2AF90}" type="datetimeFigureOut">
              <a:rPr lang="en-US" smtClean="0"/>
              <a:pPr/>
              <a:t>1/22/2026</a:t>
            </a:fld>
            <a:endParaRPr lang="en-US" dirty="0"/>
          </a:p>
        </p:txBody>
      </p:sp>
      <p:sp>
        <p:nvSpPr>
          <p:cNvPr id="7" name="Footer Placeholder 4">
            <a:extLst>
              <a:ext uri="{FF2B5EF4-FFF2-40B4-BE49-F238E27FC236}">
                <a16:creationId xmlns:a16="http://schemas.microsoft.com/office/drawing/2014/main" id="{6A48CB58-C09E-44BB-AA24-48928866C6FE}"/>
              </a:ext>
            </a:extLst>
          </p:cNvPr>
          <p:cNvSpPr>
            <a:spLocks noGrp="1"/>
          </p:cNvSpPr>
          <p:nvPr>
            <p:ph type="ftr" sz="quarter" idx="3"/>
          </p:nvPr>
        </p:nvSpPr>
        <p:spPr>
          <a:xfrm>
            <a:off x="6175513" y="6356350"/>
            <a:ext cx="4114800"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8" name="Slide Number Placeholder 5">
            <a:extLst>
              <a:ext uri="{FF2B5EF4-FFF2-40B4-BE49-F238E27FC236}">
                <a16:creationId xmlns:a16="http://schemas.microsoft.com/office/drawing/2014/main" id="{A39E7FCE-B362-4F17-82DF-A9339E29462C}"/>
              </a:ext>
            </a:extLst>
          </p:cNvPr>
          <p:cNvSpPr>
            <a:spLocks noGrp="1"/>
          </p:cNvSpPr>
          <p:nvPr>
            <p:ph type="sldNum" sz="quarter" idx="4"/>
          </p:nvPr>
        </p:nvSpPr>
        <p:spPr>
          <a:xfrm>
            <a:off x="10565296" y="6356350"/>
            <a:ext cx="788504"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6193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AAA8DC-A490-4E8B-8C46-0A0C2006F58A}"/>
              </a:ext>
            </a:extLst>
          </p:cNvPr>
          <p:cNvSpPr>
            <a:spLocks/>
          </p:cNvSpPr>
          <p:nvPr userDrawn="1"/>
        </p:nvSpPr>
        <p:spPr>
          <a:xfrm>
            <a:off x="0" y="6057900"/>
            <a:ext cx="12192000" cy="800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0957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89F84870-42B3-49CA-BA55-61609D54F984}"/>
              </a:ext>
            </a:extLst>
          </p:cNvPr>
          <p:cNvPicPr>
            <a:picLocks noChangeAspect="1"/>
          </p:cNvPicPr>
          <p:nvPr userDrawn="1"/>
        </p:nvPicPr>
        <p:blipFill>
          <a:blip r:embed="rId16"/>
          <a:srcRect/>
          <a:stretch/>
        </p:blipFill>
        <p:spPr>
          <a:xfrm>
            <a:off x="838200" y="6189833"/>
            <a:ext cx="1781287" cy="556317"/>
          </a:xfrm>
          <a:prstGeom prst="rect">
            <a:avLst/>
          </a:prstGeom>
        </p:spPr>
      </p:pic>
      <p:sp>
        <p:nvSpPr>
          <p:cNvPr id="12" name="Date Placeholder 3">
            <a:extLst>
              <a:ext uri="{FF2B5EF4-FFF2-40B4-BE49-F238E27FC236}">
                <a16:creationId xmlns:a16="http://schemas.microsoft.com/office/drawing/2014/main" id="{2EAD7DF4-9057-4B61-9420-72AB31AC2D49}"/>
              </a:ext>
            </a:extLst>
          </p:cNvPr>
          <p:cNvSpPr txBox="1">
            <a:spLocks/>
          </p:cNvSpPr>
          <p:nvPr userDrawn="1"/>
        </p:nvSpPr>
        <p:spPr>
          <a:xfrm>
            <a:off x="4555434" y="6356350"/>
            <a:ext cx="134509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7" name="Date Placeholder 3">
            <a:extLst>
              <a:ext uri="{FF2B5EF4-FFF2-40B4-BE49-F238E27FC236}">
                <a16:creationId xmlns:a16="http://schemas.microsoft.com/office/drawing/2014/main" id="{D5E3D8D8-3D32-46B1-A2B1-A946213D6E46}"/>
              </a:ext>
            </a:extLst>
          </p:cNvPr>
          <p:cNvSpPr>
            <a:spLocks noGrp="1"/>
          </p:cNvSpPr>
          <p:nvPr>
            <p:ph type="dt" sz="half" idx="2"/>
          </p:nvPr>
        </p:nvSpPr>
        <p:spPr>
          <a:xfrm>
            <a:off x="4555434" y="6356350"/>
            <a:ext cx="1345096"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fld id="{C764DE79-268F-4C1A-8933-263129D2AF90}" type="datetimeFigureOut">
              <a:rPr lang="en-US" smtClean="0"/>
              <a:pPr/>
              <a:t>1/22/2026</a:t>
            </a:fld>
            <a:endParaRPr lang="en-US" dirty="0"/>
          </a:p>
        </p:txBody>
      </p:sp>
      <p:sp>
        <p:nvSpPr>
          <p:cNvPr id="18" name="Footer Placeholder 4">
            <a:extLst>
              <a:ext uri="{FF2B5EF4-FFF2-40B4-BE49-F238E27FC236}">
                <a16:creationId xmlns:a16="http://schemas.microsoft.com/office/drawing/2014/main" id="{26784213-5862-4473-89C2-3D7305748D71}"/>
              </a:ext>
            </a:extLst>
          </p:cNvPr>
          <p:cNvSpPr>
            <a:spLocks noGrp="1"/>
          </p:cNvSpPr>
          <p:nvPr>
            <p:ph type="ftr" sz="quarter" idx="3"/>
          </p:nvPr>
        </p:nvSpPr>
        <p:spPr>
          <a:xfrm>
            <a:off x="6175513" y="6356350"/>
            <a:ext cx="4114800"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9" name="Slide Number Placeholder 5">
            <a:extLst>
              <a:ext uri="{FF2B5EF4-FFF2-40B4-BE49-F238E27FC236}">
                <a16:creationId xmlns:a16="http://schemas.microsoft.com/office/drawing/2014/main" id="{BAD240DA-683C-4C2A-A9B7-AB6E4A6CECD5}"/>
              </a:ext>
            </a:extLst>
          </p:cNvPr>
          <p:cNvSpPr>
            <a:spLocks noGrp="1"/>
          </p:cNvSpPr>
          <p:nvPr>
            <p:ph type="sldNum" sz="quarter" idx="4"/>
          </p:nvPr>
        </p:nvSpPr>
        <p:spPr>
          <a:xfrm>
            <a:off x="10565296" y="6356350"/>
            <a:ext cx="788504" cy="365125"/>
          </a:xfrm>
          <a:prstGeom prst="rect">
            <a:avLst/>
          </a:prstGeom>
        </p:spPr>
        <p:txBody>
          <a:bodyPr/>
          <a:lstStyle>
            <a:lvl1pPr>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67387854"/>
      </p:ext>
    </p:extLst>
  </p:cSld>
  <p:clrMap bg1="lt1" tx1="dk1" bg2="lt2" tx2="dk2" accent1="accent1" accent2="accent2" accent3="accent3" accent4="accent4" accent5="accent5" accent6="accent6" hlink="hlink" folHlink="folHlink"/>
  <p:sldLayoutIdLst>
    <p:sldLayoutId id="2147483715" r:id="rId1"/>
    <p:sldLayoutId id="2147483718" r:id="rId2"/>
    <p:sldLayoutId id="2147483699" r:id="rId3"/>
    <p:sldLayoutId id="2147483702" r:id="rId4"/>
    <p:sldLayoutId id="2147483704" r:id="rId5"/>
    <p:sldLayoutId id="2147483705" r:id="rId6"/>
    <p:sldLayoutId id="2147483707" r:id="rId7"/>
    <p:sldLayoutId id="2147483708" r:id="rId8"/>
    <p:sldLayoutId id="2147483709" r:id="rId9"/>
    <p:sldLayoutId id="2147483710" r:id="rId10"/>
    <p:sldLayoutId id="2147483693" r:id="rId11"/>
    <p:sldLayoutId id="2147483711" r:id="rId12"/>
    <p:sldLayoutId id="2147483712" r:id="rId13"/>
    <p:sldLayoutId id="2147483716" r:id="rId14"/>
  </p:sldLayoutIdLst>
  <p:txStyles>
    <p:titleStyle>
      <a:lvl1pPr algn="l" defTabSz="914400" rtl="0" eaLnBrk="1" latinLnBrk="0" hangingPunct="1">
        <a:lnSpc>
          <a:spcPct val="90000"/>
        </a:lnSpc>
        <a:spcBef>
          <a:spcPct val="0"/>
        </a:spcBef>
        <a:buNone/>
        <a:defRPr sz="44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B154B-1FAF-03ED-E777-FCF1CDF887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6F3625-890C-E17E-BB77-E23E0D91B9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F0B8A6-F2A0-08C3-28A9-E6449E26EB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842E94-1230-1847-B386-E5ACB31EB535}" type="datetimeFigureOut">
              <a:rPr lang="en-US" smtClean="0"/>
              <a:t>1/22/2026</a:t>
            </a:fld>
            <a:endParaRPr lang="en-US"/>
          </a:p>
        </p:txBody>
      </p:sp>
      <p:sp>
        <p:nvSpPr>
          <p:cNvPr id="5" name="Footer Placeholder 4">
            <a:extLst>
              <a:ext uri="{FF2B5EF4-FFF2-40B4-BE49-F238E27FC236}">
                <a16:creationId xmlns:a16="http://schemas.microsoft.com/office/drawing/2014/main" id="{B8AA0498-7EEC-62DF-DA39-6E465CA70D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5EEEAAD-168E-085A-14A9-704C9D490C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0213E2-D72E-2947-905B-DD958507D4DD}" type="slidenum">
              <a:rPr lang="en-US" smtClean="0"/>
              <a:t>‹#›</a:t>
            </a:fld>
            <a:endParaRPr lang="en-US"/>
          </a:p>
        </p:txBody>
      </p:sp>
    </p:spTree>
    <p:extLst>
      <p:ext uri="{BB962C8B-B14F-4D97-AF65-F5344CB8AC3E}">
        <p14:creationId xmlns:p14="http://schemas.microsoft.com/office/powerpoint/2010/main" val="330396939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6.xml"/><Relationship Id="rId4" Type="http://schemas.openxmlformats.org/officeDocument/2006/relationships/hyperlink" Target="https://www.ctrl.blog/entry/secondary-dns-comparison.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omicstutorials.com/the-stargate-project-ais-healthcare-revolution-and-the-new-space-race-of-the-21st-century/" TargetMode="External"/><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peakpx.com/19235/water-droplet/1440x900-wallpaper" TargetMode="External"/><Relationship Id="rId2" Type="http://schemas.openxmlformats.org/officeDocument/2006/relationships/image" Target="../media/image8.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5F8D66E7-A758-5849-9C10-4B1D66D27010}"/>
              </a:ext>
            </a:extLst>
          </p:cNvPr>
          <p:cNvSpPr>
            <a:spLocks noGrp="1"/>
          </p:cNvSpPr>
          <p:nvPr>
            <p:ph type="ctrTitle"/>
          </p:nvPr>
        </p:nvSpPr>
        <p:spPr/>
        <p:txBody>
          <a:bodyPr>
            <a:normAutofit fontScale="90000"/>
          </a:bodyPr>
          <a:lstStyle/>
          <a:p>
            <a:r>
              <a:rPr lang="en-US" dirty="0"/>
              <a:t>Project Jupiter </a:t>
            </a:r>
            <a:br>
              <a:rPr lang="en-US" dirty="0"/>
            </a:br>
            <a:r>
              <a:rPr lang="en-US" dirty="0"/>
              <a:t>What is it?</a:t>
            </a:r>
          </a:p>
        </p:txBody>
      </p:sp>
      <p:sp>
        <p:nvSpPr>
          <p:cNvPr id="29" name="Text Placeholder 28">
            <a:extLst>
              <a:ext uri="{FF2B5EF4-FFF2-40B4-BE49-F238E27FC236}">
                <a16:creationId xmlns:a16="http://schemas.microsoft.com/office/drawing/2014/main" id="{75F3F872-8CFE-BF44-8BCC-D7290D335344}"/>
              </a:ext>
            </a:extLst>
          </p:cNvPr>
          <p:cNvSpPr>
            <a:spLocks noGrp="1"/>
          </p:cNvSpPr>
          <p:nvPr>
            <p:ph type="body" sz="quarter" idx="10"/>
          </p:nvPr>
        </p:nvSpPr>
        <p:spPr/>
        <p:txBody>
          <a:bodyPr/>
          <a:lstStyle/>
          <a:p>
            <a:r>
              <a:rPr lang="en-US" dirty="0"/>
              <a:t>Kristi Martin </a:t>
            </a:r>
          </a:p>
        </p:txBody>
      </p:sp>
      <p:sp>
        <p:nvSpPr>
          <p:cNvPr id="30" name="Text Placeholder 29">
            <a:extLst>
              <a:ext uri="{FF2B5EF4-FFF2-40B4-BE49-F238E27FC236}">
                <a16:creationId xmlns:a16="http://schemas.microsoft.com/office/drawing/2014/main" id="{D000DE57-54E4-0B46-8323-5BA73BAD3091}"/>
              </a:ext>
            </a:extLst>
          </p:cNvPr>
          <p:cNvSpPr>
            <a:spLocks noGrp="1"/>
          </p:cNvSpPr>
          <p:nvPr>
            <p:ph type="body" sz="quarter" idx="11"/>
          </p:nvPr>
        </p:nvSpPr>
        <p:spPr/>
        <p:txBody>
          <a:bodyPr/>
          <a:lstStyle/>
          <a:p>
            <a:r>
              <a:rPr lang="en-US" dirty="0"/>
              <a:t>Doña Ana Community College </a:t>
            </a:r>
          </a:p>
        </p:txBody>
      </p:sp>
      <p:sp>
        <p:nvSpPr>
          <p:cNvPr id="31" name="Text Placeholder 30">
            <a:extLst>
              <a:ext uri="{FF2B5EF4-FFF2-40B4-BE49-F238E27FC236}">
                <a16:creationId xmlns:a16="http://schemas.microsoft.com/office/drawing/2014/main" id="{1517D43C-83F0-0D4F-9EB6-4B0ADF877385}"/>
              </a:ext>
            </a:extLst>
          </p:cNvPr>
          <p:cNvSpPr>
            <a:spLocks noGrp="1"/>
          </p:cNvSpPr>
          <p:nvPr>
            <p:ph type="body" sz="quarter" idx="12"/>
          </p:nvPr>
        </p:nvSpPr>
        <p:spPr/>
        <p:txBody>
          <a:bodyPr/>
          <a:lstStyle/>
          <a:p>
            <a:r>
              <a:rPr lang="en-US" dirty="0"/>
              <a:t>Strategic Initiatives and Relationships</a:t>
            </a:r>
          </a:p>
        </p:txBody>
      </p:sp>
    </p:spTree>
    <p:extLst>
      <p:ext uri="{BB962C8B-B14F-4D97-AF65-F5344CB8AC3E}">
        <p14:creationId xmlns:p14="http://schemas.microsoft.com/office/powerpoint/2010/main" val="128410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6C898B-7361-24DA-A274-CA02D6364BED}"/>
              </a:ext>
            </a:extLst>
          </p:cNvPr>
          <p:cNvSpPr txBox="1"/>
          <p:nvPr/>
        </p:nvSpPr>
        <p:spPr>
          <a:xfrm>
            <a:off x="1662050" y="578901"/>
            <a:ext cx="9277858" cy="769441"/>
          </a:xfrm>
          <a:prstGeom prst="rect">
            <a:avLst/>
          </a:prstGeom>
          <a:noFill/>
        </p:spPr>
        <p:txBody>
          <a:bodyPr wrap="square" rtlCol="0">
            <a:spAutoFit/>
          </a:bodyPr>
          <a:lstStyle/>
          <a:p>
            <a:r>
              <a:rPr lang="en-US" sz="4400" b="1" dirty="0">
                <a:solidFill>
                  <a:srgbClr val="102D5B"/>
                </a:solidFill>
                <a:latin typeface="Sinhala MN" pitchFamily="2" charset="0"/>
              </a:rPr>
              <a:t>DACC Jupiter Project Task Force</a:t>
            </a:r>
          </a:p>
        </p:txBody>
      </p:sp>
      <p:sp>
        <p:nvSpPr>
          <p:cNvPr id="5" name="TextBox 4">
            <a:extLst>
              <a:ext uri="{FF2B5EF4-FFF2-40B4-BE49-F238E27FC236}">
                <a16:creationId xmlns:a16="http://schemas.microsoft.com/office/drawing/2014/main" id="{55CF7FBB-14D9-2913-6F09-837D044FE88E}"/>
              </a:ext>
            </a:extLst>
          </p:cNvPr>
          <p:cNvSpPr txBox="1"/>
          <p:nvPr/>
        </p:nvSpPr>
        <p:spPr>
          <a:xfrm>
            <a:off x="1440673" y="1644371"/>
            <a:ext cx="3348416" cy="3970318"/>
          </a:xfrm>
          <a:prstGeom prst="rect">
            <a:avLst/>
          </a:prstGeom>
          <a:noFill/>
        </p:spPr>
        <p:txBody>
          <a:bodyPr wrap="square" rtlCol="0">
            <a:spAutoFit/>
          </a:bodyPr>
          <a:lstStyle/>
          <a:p>
            <a:r>
              <a:rPr lang="en-US" sz="2800" b="1" dirty="0">
                <a:solidFill>
                  <a:srgbClr val="8D1944"/>
                </a:solidFill>
              </a:rPr>
              <a:t>At DACC we “help our graduates navigate the ongoing and emerging circumstances in the workforce and in our communities.”</a:t>
            </a:r>
          </a:p>
          <a:p>
            <a:r>
              <a:rPr lang="en-US" sz="2800" b="1" dirty="0">
                <a:solidFill>
                  <a:srgbClr val="8D1944"/>
                </a:solidFill>
              </a:rPr>
              <a:t>		</a:t>
            </a:r>
          </a:p>
          <a:p>
            <a:pPr marL="571500" indent="-571500">
              <a:buFont typeface="Arial" panose="020B0604020202020204" pitchFamily="34" charset="0"/>
              <a:buChar char="•"/>
            </a:pPr>
            <a:endParaRPr lang="en-US" sz="2800" b="1" dirty="0">
              <a:solidFill>
                <a:srgbClr val="8D1944"/>
              </a:solidFill>
            </a:endParaRPr>
          </a:p>
        </p:txBody>
      </p:sp>
      <p:pic>
        <p:nvPicPr>
          <p:cNvPr id="6" name="Picture 5" descr="A blue and white logo&#10;&#10;AI-generated content may be incorrect.">
            <a:extLst>
              <a:ext uri="{FF2B5EF4-FFF2-40B4-BE49-F238E27FC236}">
                <a16:creationId xmlns:a16="http://schemas.microsoft.com/office/drawing/2014/main" id="{3DA75575-4551-8B63-09AA-53D35A035BE0}"/>
              </a:ext>
            </a:extLst>
          </p:cNvPr>
          <p:cNvPicPr>
            <a:picLocks noChangeAspect="1"/>
          </p:cNvPicPr>
          <p:nvPr/>
        </p:nvPicPr>
        <p:blipFill>
          <a:blip r:embed="rId2"/>
          <a:stretch>
            <a:fillRect/>
          </a:stretch>
        </p:blipFill>
        <p:spPr>
          <a:xfrm>
            <a:off x="10254201" y="6195009"/>
            <a:ext cx="1937799" cy="661821"/>
          </a:xfrm>
          <a:prstGeom prst="rect">
            <a:avLst/>
          </a:prstGeom>
        </p:spPr>
      </p:pic>
      <p:sp>
        <p:nvSpPr>
          <p:cNvPr id="7" name="Rectangle 6">
            <a:extLst>
              <a:ext uri="{FF2B5EF4-FFF2-40B4-BE49-F238E27FC236}">
                <a16:creationId xmlns:a16="http://schemas.microsoft.com/office/drawing/2014/main" id="{DDFD34B7-4A53-33DA-B033-EF3B09DFC6E1}"/>
              </a:ext>
            </a:extLst>
          </p:cNvPr>
          <p:cNvSpPr/>
          <p:nvPr/>
        </p:nvSpPr>
        <p:spPr>
          <a:xfrm>
            <a:off x="12572" y="1170"/>
            <a:ext cx="387927" cy="6856830"/>
          </a:xfrm>
          <a:prstGeom prst="rect">
            <a:avLst/>
          </a:prstGeom>
          <a:solidFill>
            <a:srgbClr val="102D5B"/>
          </a:solidFill>
          <a:ln w="76200">
            <a:solidFill>
              <a:srgbClr val="8D19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ECB31BD-D603-4653-BA1C-BD2383C39042}"/>
              </a:ext>
            </a:extLst>
          </p:cNvPr>
          <p:cNvSpPr txBox="1"/>
          <p:nvPr/>
        </p:nvSpPr>
        <p:spPr>
          <a:xfrm>
            <a:off x="6411609" y="1644371"/>
            <a:ext cx="3318968" cy="3970318"/>
          </a:xfrm>
          <a:prstGeom prst="rect">
            <a:avLst/>
          </a:prstGeom>
          <a:noFill/>
        </p:spPr>
        <p:txBody>
          <a:bodyPr wrap="square" rtlCol="0">
            <a:spAutoFit/>
          </a:bodyPr>
          <a:lstStyle/>
          <a:p>
            <a:pPr marL="571500" indent="-571500">
              <a:buFont typeface="Arial" panose="020B0604020202020204" pitchFamily="34" charset="0"/>
              <a:buChar char="•"/>
            </a:pPr>
            <a:r>
              <a:rPr lang="en-US" sz="2800" b="1" dirty="0">
                <a:solidFill>
                  <a:srgbClr val="8D1944"/>
                </a:solidFill>
              </a:rPr>
              <a:t>Rod Sanchez </a:t>
            </a:r>
          </a:p>
          <a:p>
            <a:pPr marL="571500" indent="-571500">
              <a:buFont typeface="Arial" panose="020B0604020202020204" pitchFamily="34" charset="0"/>
              <a:buChar char="•"/>
            </a:pPr>
            <a:r>
              <a:rPr lang="en-US" sz="2800" b="1" dirty="0">
                <a:solidFill>
                  <a:srgbClr val="8D1944"/>
                </a:solidFill>
              </a:rPr>
              <a:t>Laura de la Cruz</a:t>
            </a:r>
          </a:p>
          <a:p>
            <a:pPr marL="571500" indent="-571500">
              <a:buFont typeface="Arial" panose="020B0604020202020204" pitchFamily="34" charset="0"/>
              <a:buChar char="•"/>
            </a:pPr>
            <a:r>
              <a:rPr lang="en-US" sz="2800" b="1" dirty="0">
                <a:solidFill>
                  <a:srgbClr val="8D1944"/>
                </a:solidFill>
              </a:rPr>
              <a:t>Joe Butler</a:t>
            </a:r>
          </a:p>
          <a:p>
            <a:pPr marL="571500" indent="-571500">
              <a:buFont typeface="Arial" panose="020B0604020202020204" pitchFamily="34" charset="0"/>
              <a:buChar char="•"/>
            </a:pPr>
            <a:r>
              <a:rPr lang="en-US" sz="2800" b="1" dirty="0">
                <a:solidFill>
                  <a:srgbClr val="8D1944"/>
                </a:solidFill>
              </a:rPr>
              <a:t>Jo Ann Garay</a:t>
            </a:r>
          </a:p>
          <a:p>
            <a:pPr marL="571500" indent="-571500">
              <a:buFont typeface="Arial" panose="020B0604020202020204" pitchFamily="34" charset="0"/>
              <a:buChar char="•"/>
            </a:pPr>
            <a:r>
              <a:rPr lang="en-US" sz="2800" b="1" dirty="0">
                <a:solidFill>
                  <a:srgbClr val="8D1944"/>
                </a:solidFill>
              </a:rPr>
              <a:t>Mary Ulrich</a:t>
            </a:r>
          </a:p>
          <a:p>
            <a:pPr marL="571500" indent="-571500">
              <a:buFont typeface="Arial" panose="020B0604020202020204" pitchFamily="34" charset="0"/>
              <a:buChar char="•"/>
            </a:pPr>
            <a:r>
              <a:rPr lang="en-US" sz="2800" b="1" dirty="0">
                <a:solidFill>
                  <a:srgbClr val="8D1944"/>
                </a:solidFill>
              </a:rPr>
              <a:t>Jon Juarez</a:t>
            </a:r>
          </a:p>
          <a:p>
            <a:pPr marL="571500" indent="-571500">
              <a:buFont typeface="Arial" panose="020B0604020202020204" pitchFamily="34" charset="0"/>
              <a:buChar char="•"/>
            </a:pPr>
            <a:r>
              <a:rPr lang="en-US" sz="2800" b="1" dirty="0">
                <a:solidFill>
                  <a:srgbClr val="8D1944"/>
                </a:solidFill>
              </a:rPr>
              <a:t>Travis Hawkins</a:t>
            </a:r>
          </a:p>
          <a:p>
            <a:pPr marL="571500" indent="-571500">
              <a:buFont typeface="Arial" panose="020B0604020202020204" pitchFamily="34" charset="0"/>
              <a:buChar char="•"/>
            </a:pPr>
            <a:r>
              <a:rPr lang="en-US" sz="2800" b="1" dirty="0">
                <a:solidFill>
                  <a:srgbClr val="8D1944"/>
                </a:solidFill>
              </a:rPr>
              <a:t>Shannon Bradley</a:t>
            </a:r>
          </a:p>
          <a:p>
            <a:pPr marL="571500" indent="-571500">
              <a:buFont typeface="Arial" panose="020B0604020202020204" pitchFamily="34" charset="0"/>
              <a:buChar char="•"/>
            </a:pPr>
            <a:r>
              <a:rPr lang="en-US" sz="2800" b="1" dirty="0">
                <a:solidFill>
                  <a:srgbClr val="8D1944"/>
                </a:solidFill>
              </a:rPr>
              <a:t>Adrian Luna</a:t>
            </a:r>
          </a:p>
        </p:txBody>
      </p:sp>
      <p:pic>
        <p:nvPicPr>
          <p:cNvPr id="3" name="Picture 2">
            <a:extLst>
              <a:ext uri="{FF2B5EF4-FFF2-40B4-BE49-F238E27FC236}">
                <a16:creationId xmlns:a16="http://schemas.microsoft.com/office/drawing/2014/main" id="{6F76EB7E-73D2-4C44-B7E2-FED44E555EBB}"/>
              </a:ext>
            </a:extLst>
          </p:cNvPr>
          <p:cNvPicPr>
            <a:picLocks noChangeAspect="1"/>
          </p:cNvPicPr>
          <p:nvPr/>
        </p:nvPicPr>
        <p:blipFill>
          <a:blip r:embed="rId3">
            <a:alphaModFix amt="20000"/>
            <a:extLst>
              <a:ext uri="{837473B0-CC2E-450A-ABE3-18F120FF3D39}">
                <a1611:picAttrSrcUrl xmlns:a1611="http://schemas.microsoft.com/office/drawing/2016/11/main" r:id="rId4"/>
              </a:ext>
            </a:extLst>
          </a:blip>
          <a:stretch>
            <a:fillRect/>
          </a:stretch>
        </p:blipFill>
        <p:spPr>
          <a:xfrm>
            <a:off x="0" y="805"/>
            <a:ext cx="12192000" cy="6856389"/>
          </a:xfrm>
          <a:prstGeom prst="rect">
            <a:avLst/>
          </a:prstGeom>
        </p:spPr>
      </p:pic>
    </p:spTree>
    <p:extLst>
      <p:ext uri="{BB962C8B-B14F-4D97-AF65-F5344CB8AC3E}">
        <p14:creationId xmlns:p14="http://schemas.microsoft.com/office/powerpoint/2010/main" val="1496821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10ED2-5BBE-42BB-9650-943D487C6D0B}"/>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3623D73B-B70D-4204-AAB1-D7057D0EE7C6}"/>
              </a:ext>
            </a:extLst>
          </p:cNvPr>
          <p:cNvSpPr>
            <a:spLocks noGrp="1"/>
          </p:cNvSpPr>
          <p:nvPr>
            <p:ph type="subTitle" idx="1"/>
          </p:nvPr>
        </p:nvSpPr>
        <p:spPr/>
        <p:txBody>
          <a:bodyPr>
            <a:normAutofit lnSpcReduction="10000"/>
          </a:bodyPr>
          <a:lstStyle/>
          <a:p>
            <a:r>
              <a:rPr lang="en-US" sz="6000" dirty="0"/>
              <a:t>THANK YOU!</a:t>
            </a:r>
          </a:p>
        </p:txBody>
      </p:sp>
    </p:spTree>
    <p:extLst>
      <p:ext uri="{BB962C8B-B14F-4D97-AF65-F5344CB8AC3E}">
        <p14:creationId xmlns:p14="http://schemas.microsoft.com/office/powerpoint/2010/main" val="286900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253CDF-2820-4EF3-A2C3-3738314AAFDC}"/>
              </a:ext>
            </a:extLst>
          </p:cNvPr>
          <p:cNvPicPr>
            <a:picLocks noChangeAspect="1"/>
          </p:cNvPicPr>
          <p:nvPr/>
        </p:nvPicPr>
        <p:blipFill rotWithShape="1">
          <a:blip r:embed="rId2">
            <a:alphaModFix amt="20000"/>
          </a:blip>
          <a:srcRect b="24854"/>
          <a:stretch/>
        </p:blipFill>
        <p:spPr>
          <a:xfrm>
            <a:off x="0" y="0"/>
            <a:ext cx="12192000" cy="6090249"/>
          </a:xfrm>
          <a:prstGeom prst="rect">
            <a:avLst/>
          </a:prstGeom>
        </p:spPr>
      </p:pic>
      <p:sp>
        <p:nvSpPr>
          <p:cNvPr id="2" name="Title 1">
            <a:extLst>
              <a:ext uri="{FF2B5EF4-FFF2-40B4-BE49-F238E27FC236}">
                <a16:creationId xmlns:a16="http://schemas.microsoft.com/office/drawing/2014/main" id="{3DBEFFF8-FA63-5147-A32C-E21DA8B66639}"/>
              </a:ext>
            </a:extLst>
          </p:cNvPr>
          <p:cNvSpPr>
            <a:spLocks noGrp="1"/>
          </p:cNvSpPr>
          <p:nvPr>
            <p:ph type="ctrTitle"/>
          </p:nvPr>
        </p:nvSpPr>
        <p:spPr>
          <a:xfrm>
            <a:off x="1524000" y="1122363"/>
            <a:ext cx="9144000" cy="1034241"/>
          </a:xfrm>
        </p:spPr>
        <p:txBody>
          <a:bodyPr/>
          <a:lstStyle/>
          <a:p>
            <a:r>
              <a:rPr lang="en-US" dirty="0"/>
              <a:t>DACC’s Role</a:t>
            </a:r>
          </a:p>
        </p:txBody>
      </p:sp>
      <p:sp>
        <p:nvSpPr>
          <p:cNvPr id="3" name="Subtitle 2">
            <a:extLst>
              <a:ext uri="{FF2B5EF4-FFF2-40B4-BE49-F238E27FC236}">
                <a16:creationId xmlns:a16="http://schemas.microsoft.com/office/drawing/2014/main" id="{55566132-CA71-8640-858B-6912AD44FF11}"/>
              </a:ext>
            </a:extLst>
          </p:cNvPr>
          <p:cNvSpPr>
            <a:spLocks noGrp="1"/>
          </p:cNvSpPr>
          <p:nvPr>
            <p:ph type="subTitle" idx="1"/>
          </p:nvPr>
        </p:nvSpPr>
        <p:spPr>
          <a:xfrm>
            <a:off x="1524000" y="2346385"/>
            <a:ext cx="9144000" cy="2911415"/>
          </a:xfrm>
        </p:spPr>
        <p:txBody>
          <a:bodyPr>
            <a:normAutofit lnSpcReduction="10000"/>
          </a:bodyPr>
          <a:lstStyle/>
          <a:p>
            <a:pPr algn="l"/>
            <a:r>
              <a:rPr lang="en-US" dirty="0"/>
              <a:t>“The work we do in community colleges is more important than ever. We help members of our communities develop specific technical skills they will need to successfully enter the workforce. At the same time, we support the development of other skills—problem-solving, creativity, collaboration, communication, adaptability—that will help our graduates navigate the ongoing and emerging circumstances in the workforce and in our communities.”</a:t>
            </a:r>
          </a:p>
          <a:p>
            <a:pPr algn="r"/>
            <a:r>
              <a:rPr lang="en-US" dirty="0"/>
              <a:t>--Dr. Mónica Torres</a:t>
            </a:r>
          </a:p>
        </p:txBody>
      </p:sp>
    </p:spTree>
    <p:extLst>
      <p:ext uri="{BB962C8B-B14F-4D97-AF65-F5344CB8AC3E}">
        <p14:creationId xmlns:p14="http://schemas.microsoft.com/office/powerpoint/2010/main" val="2582206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07E991-869F-4CC3-B130-9EC49B5558B0}"/>
              </a:ext>
            </a:extLst>
          </p:cNvPr>
          <p:cNvPicPr>
            <a:picLocks noChangeAspect="1"/>
          </p:cNvPicPr>
          <p:nvPr/>
        </p:nvPicPr>
        <p:blipFill>
          <a:blip r:embed="rId2">
            <a:alphaModFix amt="20000"/>
            <a:extLst>
              <a:ext uri="{837473B0-CC2E-450A-ABE3-18F120FF3D39}">
                <a1611:picAttrSrcUrl xmlns:a1611="http://schemas.microsoft.com/office/drawing/2016/11/main" r:id="rId3"/>
              </a:ext>
            </a:extLst>
          </a:blip>
          <a:stretch>
            <a:fillRect/>
          </a:stretch>
        </p:blipFill>
        <p:spPr>
          <a:xfrm>
            <a:off x="0" y="1337"/>
            <a:ext cx="12192000" cy="6855326"/>
          </a:xfrm>
          <a:prstGeom prst="rect">
            <a:avLst/>
          </a:prstGeom>
        </p:spPr>
      </p:pic>
      <p:sp>
        <p:nvSpPr>
          <p:cNvPr id="2" name="Content Placeholder 1">
            <a:extLst>
              <a:ext uri="{FF2B5EF4-FFF2-40B4-BE49-F238E27FC236}">
                <a16:creationId xmlns:a16="http://schemas.microsoft.com/office/drawing/2014/main" id="{2022949C-08A8-044B-82AF-DBEC7BA41A04}"/>
              </a:ext>
            </a:extLst>
          </p:cNvPr>
          <p:cNvSpPr>
            <a:spLocks noGrp="1"/>
          </p:cNvSpPr>
          <p:nvPr>
            <p:ph idx="1"/>
          </p:nvPr>
        </p:nvSpPr>
        <p:spPr>
          <a:xfrm>
            <a:off x="838200" y="1242204"/>
            <a:ext cx="10515600" cy="4532431"/>
          </a:xfrm>
        </p:spPr>
        <p:txBody>
          <a:bodyPr>
            <a:normAutofit fontScale="92500" lnSpcReduction="10000"/>
          </a:bodyPr>
          <a:lstStyle/>
          <a:p>
            <a:r>
              <a:rPr lang="en-US" sz="2400" dirty="0">
                <a:solidFill>
                  <a:srgbClr val="000000"/>
                </a:solidFill>
                <a:latin typeface="Times New Roman" panose="02020603050405020304" pitchFamily="18" charset="0"/>
              </a:rPr>
              <a:t>H</a:t>
            </a:r>
            <a:r>
              <a:rPr lang="en-US" sz="2400" b="0" i="0" dirty="0">
                <a:solidFill>
                  <a:srgbClr val="000000"/>
                </a:solidFill>
                <a:effectLst/>
                <a:latin typeface="Times New Roman" panose="02020603050405020304" pitchFamily="18" charset="0"/>
              </a:rPr>
              <a:t>yperscale</a:t>
            </a:r>
            <a:r>
              <a:rPr lang="en-US" sz="2400" b="1"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data</a:t>
            </a:r>
            <a:r>
              <a:rPr lang="en-US" sz="2400" b="1" i="0" dirty="0">
                <a:solidFill>
                  <a:srgbClr val="000000"/>
                </a:solidFill>
                <a:effectLst/>
                <a:latin typeface="Times New Roman" panose="02020603050405020304" pitchFamily="18" charset="0"/>
              </a:rPr>
              <a:t>-</a:t>
            </a:r>
            <a:r>
              <a:rPr lang="en-US" sz="2400" b="0" i="0" dirty="0">
                <a:solidFill>
                  <a:srgbClr val="000000"/>
                </a:solidFill>
                <a:effectLst/>
                <a:latin typeface="Times New Roman" panose="02020603050405020304" pitchFamily="18" charset="0"/>
              </a:rPr>
              <a:t>center</a:t>
            </a:r>
            <a:r>
              <a:rPr lang="en-US" sz="2400" b="1"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campus in Santa</a:t>
            </a:r>
            <a:r>
              <a:rPr lang="en-US" sz="2400" b="1"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Teresa</a:t>
            </a:r>
            <a:r>
              <a:rPr lang="en-US" sz="2400" b="1"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Doña</a:t>
            </a:r>
            <a:r>
              <a:rPr lang="en-US" sz="2400" b="1"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Ana</a:t>
            </a:r>
            <a:r>
              <a:rPr lang="en-US" sz="2400" b="1"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County</a:t>
            </a:r>
            <a:r>
              <a:rPr lang="en-US" sz="2400" b="1"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New</a:t>
            </a:r>
            <a:r>
              <a:rPr lang="en-US" sz="2400" b="1"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Mexico, designed to support the explosive growth of AI computing</a:t>
            </a:r>
          </a:p>
          <a:p>
            <a:r>
              <a:rPr lang="en-US" sz="2400" b="1" i="0" dirty="0">
                <a:solidFill>
                  <a:srgbClr val="000000"/>
                </a:solidFill>
                <a:effectLst/>
                <a:latin typeface="Times New Roman" panose="02020603050405020304" pitchFamily="18" charset="0"/>
              </a:rPr>
              <a:t>“</a:t>
            </a:r>
            <a:r>
              <a:rPr lang="en-US" sz="2400" b="0" i="0" dirty="0">
                <a:solidFill>
                  <a:srgbClr val="000000"/>
                </a:solidFill>
                <a:effectLst/>
                <a:latin typeface="Times New Roman" panose="02020603050405020304" pitchFamily="18" charset="0"/>
              </a:rPr>
              <a:t>Stargate</a:t>
            </a:r>
            <a:r>
              <a:rPr lang="en-US" sz="2400" b="1"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AI</a:t>
            </a:r>
            <a:r>
              <a:rPr lang="en-US" sz="2400" b="1"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infrastructure</a:t>
            </a:r>
            <a:r>
              <a:rPr lang="en-US" sz="2400" b="1"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initiative led by </a:t>
            </a:r>
            <a:r>
              <a:rPr lang="en-US" sz="2400" b="0" i="0" dirty="0" err="1">
                <a:solidFill>
                  <a:srgbClr val="000000"/>
                </a:solidFill>
                <a:effectLst/>
                <a:latin typeface="Times New Roman" panose="02020603050405020304" pitchFamily="18" charset="0"/>
              </a:rPr>
              <a:t>OpenAI</a:t>
            </a:r>
            <a:r>
              <a:rPr lang="en-US" sz="2400" b="1"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Oracle</a:t>
            </a:r>
            <a:r>
              <a:rPr lang="en-US" sz="2400" b="1"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and</a:t>
            </a:r>
            <a:r>
              <a:rPr lang="en-US" sz="2400" b="1"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SoftBank</a:t>
            </a:r>
            <a:endParaRPr lang="en-US" sz="2400" dirty="0">
              <a:solidFill>
                <a:srgbClr val="000000"/>
              </a:solidFill>
              <a:latin typeface="Times New Roman" panose="02020603050405020304" pitchFamily="18" charset="0"/>
            </a:endParaRPr>
          </a:p>
          <a:p>
            <a:r>
              <a:rPr lang="en-US" sz="2400" b="0" i="0" dirty="0">
                <a:solidFill>
                  <a:srgbClr val="000000"/>
                </a:solidFill>
                <a:effectLst/>
                <a:latin typeface="Times New Roman" panose="02020603050405020304" pitchFamily="18" charset="0"/>
              </a:rPr>
              <a:t> Multi-billion-dollar buildout </a:t>
            </a:r>
          </a:p>
          <a:p>
            <a:r>
              <a:rPr lang="en-US" sz="2400" b="0" i="0" dirty="0">
                <a:solidFill>
                  <a:srgbClr val="000000"/>
                </a:solidFill>
                <a:effectLst/>
                <a:latin typeface="Times New Roman" panose="02020603050405020304" pitchFamily="18" charset="0"/>
              </a:rPr>
              <a:t>Industrial Revenue Bond (IRB)  </a:t>
            </a:r>
          </a:p>
          <a:p>
            <a:r>
              <a:rPr lang="en-US" sz="2400" b="0" i="0" dirty="0">
                <a:solidFill>
                  <a:srgbClr val="000000"/>
                </a:solidFill>
                <a:effectLst/>
                <a:latin typeface="Times New Roman" panose="02020603050405020304" pitchFamily="18" charset="0"/>
              </a:rPr>
              <a:t>On-site microgrid</a:t>
            </a:r>
          </a:p>
          <a:p>
            <a:r>
              <a:rPr lang="en-US" sz="2400" b="0" i="0" dirty="0">
                <a:solidFill>
                  <a:srgbClr val="000000"/>
                </a:solidFill>
                <a:effectLst/>
                <a:latin typeface="Times New Roman" panose="02020603050405020304" pitchFamily="18" charset="0"/>
              </a:rPr>
              <a:t>A closed-loop cooling system requiring minimal water</a:t>
            </a:r>
          </a:p>
          <a:p>
            <a:r>
              <a:rPr lang="en-US" sz="2400" b="0" i="0" dirty="0">
                <a:solidFill>
                  <a:srgbClr val="000000"/>
                </a:solidFill>
                <a:effectLst/>
                <a:latin typeface="Times New Roman" panose="02020603050405020304" pitchFamily="18" charset="0"/>
              </a:rPr>
              <a:t>Extensive fiber and power infrastructure</a:t>
            </a:r>
          </a:p>
          <a:p>
            <a:r>
              <a:rPr lang="en-US" sz="2400" b="0" i="0" dirty="0">
                <a:solidFill>
                  <a:srgbClr val="000000"/>
                </a:solidFill>
                <a:effectLst/>
                <a:latin typeface="Times New Roman" panose="02020603050405020304" pitchFamily="18" charset="0"/>
              </a:rPr>
              <a:t>Thousands of construction </a:t>
            </a:r>
            <a:r>
              <a:rPr lang="en-US" sz="2400" i="0" dirty="0">
                <a:solidFill>
                  <a:srgbClr val="000000"/>
                </a:solidFill>
                <a:effectLst/>
                <a:latin typeface="Times New Roman" panose="02020603050405020304" pitchFamily="18" charset="0"/>
              </a:rPr>
              <a:t>jobs,</a:t>
            </a:r>
            <a:r>
              <a:rPr lang="en-US" sz="2400" b="1"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hundreds of permanent high-wage technical positions</a:t>
            </a:r>
          </a:p>
          <a:p>
            <a:r>
              <a:rPr lang="en-US" sz="2400" b="0" i="0" dirty="0">
                <a:solidFill>
                  <a:srgbClr val="000000"/>
                </a:solidFill>
                <a:effectLst/>
                <a:latin typeface="Times New Roman" panose="02020603050405020304" pitchFamily="18" charset="0"/>
              </a:rPr>
              <a:t>Long-term economic development through partnerships with NMSU</a:t>
            </a:r>
            <a:r>
              <a:rPr lang="en-US" sz="2400" b="1"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Doña Ana Community College, and regional businesses </a:t>
            </a:r>
          </a:p>
          <a:p>
            <a:r>
              <a:rPr lang="en-US" sz="2400" b="0" i="0" dirty="0">
                <a:solidFill>
                  <a:srgbClr val="000000"/>
                </a:solidFill>
                <a:effectLst/>
                <a:latin typeface="Times New Roman" panose="02020603050405020304" pitchFamily="18" charset="0"/>
              </a:rPr>
              <a:t>$56.9 million to water system upgrades and community infrastructure </a:t>
            </a:r>
            <a:endParaRPr lang="en-US" sz="3600" dirty="0"/>
          </a:p>
        </p:txBody>
      </p:sp>
      <p:sp>
        <p:nvSpPr>
          <p:cNvPr id="3" name="Title 2">
            <a:extLst>
              <a:ext uri="{FF2B5EF4-FFF2-40B4-BE49-F238E27FC236}">
                <a16:creationId xmlns:a16="http://schemas.microsoft.com/office/drawing/2014/main" id="{642B87F7-1D5F-9D4C-B029-D5DF4D34B92B}"/>
              </a:ext>
            </a:extLst>
          </p:cNvPr>
          <p:cNvSpPr>
            <a:spLocks noGrp="1"/>
          </p:cNvSpPr>
          <p:nvPr>
            <p:ph type="title"/>
          </p:nvPr>
        </p:nvSpPr>
        <p:spPr>
          <a:xfrm>
            <a:off x="838200" y="365125"/>
            <a:ext cx="10515600" cy="877079"/>
          </a:xfrm>
        </p:spPr>
        <p:txBody>
          <a:bodyPr/>
          <a:lstStyle/>
          <a:p>
            <a:r>
              <a:rPr lang="en-US" dirty="0"/>
              <a:t>What is Project Jupiter? </a:t>
            </a:r>
          </a:p>
        </p:txBody>
      </p:sp>
      <p:sp>
        <p:nvSpPr>
          <p:cNvPr id="6" name="TextBox 5">
            <a:extLst>
              <a:ext uri="{FF2B5EF4-FFF2-40B4-BE49-F238E27FC236}">
                <a16:creationId xmlns:a16="http://schemas.microsoft.com/office/drawing/2014/main" id="{B3992BDE-4763-42CD-9315-E538225D23DB}"/>
              </a:ext>
            </a:extLst>
          </p:cNvPr>
          <p:cNvSpPr txBox="1"/>
          <p:nvPr/>
        </p:nvSpPr>
        <p:spPr>
          <a:xfrm>
            <a:off x="0" y="6856663"/>
            <a:ext cx="12192000" cy="230832"/>
          </a:xfrm>
          <a:prstGeom prst="rect">
            <a:avLst/>
          </a:prstGeom>
          <a:noFill/>
        </p:spPr>
        <p:txBody>
          <a:bodyPr wrap="square" rtlCol="0">
            <a:spAutoFit/>
          </a:bodyPr>
          <a:lstStyle/>
          <a:p>
            <a:r>
              <a:rPr lang="en-US" sz="900">
                <a:hlinkClick r:id="rId3" tooltip="https://omicstutorials.com/the-stargate-project-ais-healthcare-revolution-and-the-new-space-race-of-the-21st-century/"/>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37698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DDF3E5-D5F4-08E0-E55A-7A54325EA730}"/>
              </a:ext>
            </a:extLst>
          </p:cNvPr>
          <p:cNvSpPr/>
          <p:nvPr/>
        </p:nvSpPr>
        <p:spPr>
          <a:xfrm>
            <a:off x="609600" y="685800"/>
            <a:ext cx="5486400" cy="2743199"/>
          </a:xfrm>
          <a:prstGeom prst="rect">
            <a:avLst/>
          </a:prstGeom>
          <a:noFill/>
          <a:ln w="63500">
            <a:solidFill>
              <a:srgbClr val="8D19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67B99348-7D59-0F91-6C60-59EFD97DE782}"/>
              </a:ext>
            </a:extLst>
          </p:cNvPr>
          <p:cNvSpPr/>
          <p:nvPr/>
        </p:nvSpPr>
        <p:spPr>
          <a:xfrm>
            <a:off x="6058112" y="685800"/>
            <a:ext cx="5524287" cy="2743201"/>
          </a:xfrm>
          <a:prstGeom prst="rect">
            <a:avLst/>
          </a:prstGeom>
          <a:noFill/>
          <a:ln w="63500">
            <a:solidFill>
              <a:srgbClr val="8D19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8946550D-3CA8-5DA1-DDC4-DF309681D5EC}"/>
              </a:ext>
            </a:extLst>
          </p:cNvPr>
          <p:cNvSpPr/>
          <p:nvPr/>
        </p:nvSpPr>
        <p:spPr>
          <a:xfrm>
            <a:off x="598503" y="3429000"/>
            <a:ext cx="5459609" cy="2743199"/>
          </a:xfrm>
          <a:prstGeom prst="rect">
            <a:avLst/>
          </a:prstGeom>
          <a:noFill/>
          <a:ln w="635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48B3ED69-7184-5EFC-9655-A20B25163418}"/>
              </a:ext>
            </a:extLst>
          </p:cNvPr>
          <p:cNvSpPr/>
          <p:nvPr/>
        </p:nvSpPr>
        <p:spPr>
          <a:xfrm>
            <a:off x="6047016" y="3429000"/>
            <a:ext cx="5535384" cy="2743200"/>
          </a:xfrm>
          <a:prstGeom prst="rect">
            <a:avLst/>
          </a:prstGeom>
          <a:noFill/>
          <a:ln w="63500">
            <a:solidFill>
              <a:srgbClr val="8D19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id="{F9B5502E-806B-1796-B117-07948F71AC25}"/>
              </a:ext>
            </a:extLst>
          </p:cNvPr>
          <p:cNvSpPr txBox="1"/>
          <p:nvPr/>
        </p:nvSpPr>
        <p:spPr>
          <a:xfrm>
            <a:off x="1052447" y="1170"/>
            <a:ext cx="100649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02D5B"/>
                </a:solidFill>
                <a:effectLst/>
                <a:uLnTx/>
                <a:uFillTx/>
                <a:latin typeface="Sinhala MN" pitchFamily="2" charset="0"/>
                <a:ea typeface="+mn-ea"/>
                <a:cs typeface="+mn-cs"/>
              </a:rPr>
              <a:t>Project Jupiter Stakeholders (Snapshot)</a:t>
            </a:r>
          </a:p>
        </p:txBody>
      </p:sp>
      <p:sp>
        <p:nvSpPr>
          <p:cNvPr id="13" name="TextBox 12">
            <a:extLst>
              <a:ext uri="{FF2B5EF4-FFF2-40B4-BE49-F238E27FC236}">
                <a16:creationId xmlns:a16="http://schemas.microsoft.com/office/drawing/2014/main" id="{05F7EA2D-C3FE-4522-4DED-56C6C23525A3}"/>
              </a:ext>
            </a:extLst>
          </p:cNvPr>
          <p:cNvSpPr txBox="1"/>
          <p:nvPr/>
        </p:nvSpPr>
        <p:spPr>
          <a:xfrm>
            <a:off x="1295396" y="758043"/>
            <a:ext cx="433952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02D5B"/>
                </a:solidFill>
                <a:effectLst/>
                <a:uLnTx/>
                <a:uFillTx/>
                <a:latin typeface="Aptos" panose="02110004020202020204"/>
                <a:ea typeface="+mn-ea"/>
                <a:cs typeface="+mn-cs"/>
              </a:rPr>
              <a:t>Developers/Operators</a:t>
            </a:r>
          </a:p>
        </p:txBody>
      </p:sp>
      <p:sp>
        <p:nvSpPr>
          <p:cNvPr id="15" name="TextBox 14">
            <a:extLst>
              <a:ext uri="{FF2B5EF4-FFF2-40B4-BE49-F238E27FC236}">
                <a16:creationId xmlns:a16="http://schemas.microsoft.com/office/drawing/2014/main" id="{858AD98C-621A-2E53-0962-2A020D1A27B0}"/>
              </a:ext>
            </a:extLst>
          </p:cNvPr>
          <p:cNvSpPr txBox="1"/>
          <p:nvPr/>
        </p:nvSpPr>
        <p:spPr>
          <a:xfrm>
            <a:off x="7506394" y="709056"/>
            <a:ext cx="26280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02D5B"/>
                </a:solidFill>
                <a:effectLst/>
                <a:uLnTx/>
                <a:uFillTx/>
                <a:latin typeface="Aptos" panose="02110004020202020204"/>
                <a:ea typeface="+mn-ea"/>
                <a:cs typeface="+mn-cs"/>
              </a:rPr>
              <a:t>Core Tenants</a:t>
            </a:r>
          </a:p>
        </p:txBody>
      </p:sp>
      <p:sp>
        <p:nvSpPr>
          <p:cNvPr id="16" name="TextBox 15">
            <a:extLst>
              <a:ext uri="{FF2B5EF4-FFF2-40B4-BE49-F238E27FC236}">
                <a16:creationId xmlns:a16="http://schemas.microsoft.com/office/drawing/2014/main" id="{5D46DB6E-FD72-791E-C2A8-557B90A7700E}"/>
              </a:ext>
            </a:extLst>
          </p:cNvPr>
          <p:cNvSpPr txBox="1"/>
          <p:nvPr/>
        </p:nvSpPr>
        <p:spPr>
          <a:xfrm>
            <a:off x="2547258" y="3428999"/>
            <a:ext cx="173874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02D5B"/>
                </a:solidFill>
                <a:effectLst/>
                <a:uLnTx/>
                <a:uFillTx/>
                <a:latin typeface="Aptos" panose="02110004020202020204"/>
                <a:ea typeface="+mn-ea"/>
                <a:cs typeface="+mn-cs"/>
              </a:rPr>
              <a:t>Builders</a:t>
            </a:r>
          </a:p>
        </p:txBody>
      </p:sp>
      <p:sp>
        <p:nvSpPr>
          <p:cNvPr id="17" name="TextBox 16">
            <a:extLst>
              <a:ext uri="{FF2B5EF4-FFF2-40B4-BE49-F238E27FC236}">
                <a16:creationId xmlns:a16="http://schemas.microsoft.com/office/drawing/2014/main" id="{86076F88-DC84-2FA2-B381-E1C11610E36A}"/>
              </a:ext>
            </a:extLst>
          </p:cNvPr>
          <p:cNvSpPr txBox="1"/>
          <p:nvPr/>
        </p:nvSpPr>
        <p:spPr>
          <a:xfrm>
            <a:off x="8055428" y="3419599"/>
            <a:ext cx="166686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02D5B"/>
                </a:solidFill>
                <a:effectLst/>
                <a:uLnTx/>
                <a:uFillTx/>
                <a:latin typeface="Aptos" panose="02110004020202020204"/>
                <a:ea typeface="+mn-ea"/>
                <a:cs typeface="+mn-cs"/>
              </a:rPr>
              <a:t>Finance</a:t>
            </a:r>
          </a:p>
        </p:txBody>
      </p:sp>
      <p:sp>
        <p:nvSpPr>
          <p:cNvPr id="21" name="TextBox 20">
            <a:extLst>
              <a:ext uri="{FF2B5EF4-FFF2-40B4-BE49-F238E27FC236}">
                <a16:creationId xmlns:a16="http://schemas.microsoft.com/office/drawing/2014/main" id="{15F7B438-4714-A570-DE0E-8A9136C60F89}"/>
              </a:ext>
            </a:extLst>
          </p:cNvPr>
          <p:cNvSpPr txBox="1"/>
          <p:nvPr/>
        </p:nvSpPr>
        <p:spPr>
          <a:xfrm>
            <a:off x="6433460" y="1526774"/>
            <a:ext cx="4943116" cy="17235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D1944"/>
                </a:solidFill>
                <a:effectLst/>
                <a:uLnTx/>
                <a:uFillTx/>
                <a:latin typeface="Aptos" panose="02110004020202020204"/>
                <a:ea typeface="+mn-ea"/>
                <a:cs typeface="+mn-cs"/>
              </a:rPr>
              <a:t>OpenAI</a:t>
            </a:r>
            <a:r>
              <a:rPr kumimoji="0" lang="en-US" sz="1800"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rPr>
              <a:t> </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AI compute customer/tenant and one of the leaders of the broader “Stargate” AI infrastructure initiative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D1944"/>
                </a:solidFill>
                <a:effectLst/>
                <a:uLnTx/>
                <a:uFillTx/>
                <a:latin typeface="Aptos" panose="02110004020202020204"/>
                <a:ea typeface="+mn-ea"/>
                <a:cs typeface="+mn-cs"/>
              </a:rPr>
              <a:t>Oracle</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 Cloud/data-center tenant and co-leader of the Stargate initiative</a:t>
            </a:r>
            <a:endParaRPr kumimoji="0" lang="en-US" sz="1800" b="1" i="0" u="none" strike="noStrike" kern="1200" cap="none" spc="0" normalizeH="0" baseline="0" noProof="0" dirty="0">
              <a:ln>
                <a:noFill/>
              </a:ln>
              <a:solidFill>
                <a:schemeClr val="accent1"/>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72D40A61-26A7-6237-C1A7-2FBD062D5C6A}"/>
              </a:ext>
            </a:extLst>
          </p:cNvPr>
          <p:cNvSpPr txBox="1"/>
          <p:nvPr/>
        </p:nvSpPr>
        <p:spPr>
          <a:xfrm>
            <a:off x="6395359" y="3887020"/>
            <a:ext cx="4943116"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D1944"/>
                </a:solidFill>
                <a:effectLst/>
                <a:uLnTx/>
                <a:uFillTx/>
                <a:latin typeface="Aptos" panose="02110004020202020204"/>
                <a:ea typeface="+mn-ea"/>
                <a:cs typeface="+mn-cs"/>
              </a:rPr>
              <a:t>SoftBank</a:t>
            </a:r>
            <a:r>
              <a:rPr kumimoji="0" lang="en-US"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rPr>
              <a:t>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Provides capital backing and helps scale the Stargate AI infrastructure initiative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D1944"/>
                </a:solidFill>
                <a:effectLst/>
                <a:uLnTx/>
                <a:uFillTx/>
                <a:latin typeface="Aptos" panose="02110004020202020204"/>
                <a:ea typeface="+mn-ea"/>
                <a:cs typeface="+mn-cs"/>
              </a:rPr>
              <a:t>NM Industrial Revenue Bonds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Issuer of up to</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165B</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in</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Industrial</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Revenue</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Bonds</a:t>
            </a:r>
            <a:r>
              <a:rPr kumimoji="0" lang="en-US"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 holds title to the project assets/leases them back to the project companies </a:t>
            </a:r>
          </a:p>
        </p:txBody>
      </p:sp>
      <p:sp>
        <p:nvSpPr>
          <p:cNvPr id="26" name="TextBox 25">
            <a:extLst>
              <a:ext uri="{FF2B5EF4-FFF2-40B4-BE49-F238E27FC236}">
                <a16:creationId xmlns:a16="http://schemas.microsoft.com/office/drawing/2014/main" id="{8F5E6B20-8E21-6C44-4E1F-7D4B6329C5C5}"/>
              </a:ext>
            </a:extLst>
          </p:cNvPr>
          <p:cNvSpPr txBox="1"/>
          <p:nvPr/>
        </p:nvSpPr>
        <p:spPr>
          <a:xfrm>
            <a:off x="715984" y="1464353"/>
            <a:ext cx="494311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D1944"/>
                </a:solidFill>
                <a:effectLst/>
                <a:uLnTx/>
                <a:uFillTx/>
                <a:latin typeface="Aptos" panose="02110004020202020204"/>
                <a:ea typeface="+mn-ea"/>
                <a:cs typeface="+mn-cs"/>
              </a:rPr>
              <a:t>BorderPlex Digital </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is the developer responsible for assembling land, power, water, and overall campus concept/financing</a:t>
            </a:r>
            <a:endParaRPr kumimoji="0" lang="en-US" sz="1800" b="1" i="0" u="none" strike="noStrike" kern="1200" cap="none" spc="0" normalizeH="0" baseline="0" noProof="0" dirty="0">
              <a:ln>
                <a:noFill/>
              </a:ln>
              <a:solidFill>
                <a:schemeClr val="accent1"/>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8D1944"/>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D1944"/>
                </a:solidFill>
                <a:effectLst/>
                <a:uLnTx/>
                <a:uFillTx/>
                <a:latin typeface="Aptos" panose="02110004020202020204"/>
                <a:ea typeface="+mn-ea"/>
                <a:cs typeface="+mn-cs"/>
              </a:rPr>
              <a:t>STACK Infrastructure </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Global data center developer/operator that will  build and operate data-center campus</a:t>
            </a:r>
            <a:endParaRPr kumimoji="0" lang="en-US" sz="1800" b="1" i="0" u="none" strike="noStrike" kern="1200" cap="none" spc="0" normalizeH="0" baseline="0" noProof="0" dirty="0">
              <a:ln>
                <a:noFill/>
              </a:ln>
              <a:solidFill>
                <a:schemeClr val="accent1"/>
              </a:solidFill>
              <a:effectLst/>
              <a:uLnTx/>
              <a:uFillTx/>
              <a:latin typeface="Aptos" panose="02110004020202020204"/>
              <a:ea typeface="+mn-ea"/>
              <a:cs typeface="+mn-cs"/>
            </a:endParaRPr>
          </a:p>
        </p:txBody>
      </p:sp>
      <p:sp>
        <p:nvSpPr>
          <p:cNvPr id="27" name="TextBox 26">
            <a:extLst>
              <a:ext uri="{FF2B5EF4-FFF2-40B4-BE49-F238E27FC236}">
                <a16:creationId xmlns:a16="http://schemas.microsoft.com/office/drawing/2014/main" id="{C91DD670-3B74-806E-24DA-FC976A28FD51}"/>
              </a:ext>
            </a:extLst>
          </p:cNvPr>
          <p:cNvSpPr txBox="1"/>
          <p:nvPr/>
        </p:nvSpPr>
        <p:spPr>
          <a:xfrm>
            <a:off x="779822" y="4007226"/>
            <a:ext cx="4943116" cy="193899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8D1944"/>
                </a:solidFill>
                <a:effectLst/>
                <a:uLnTx/>
                <a:uFillTx/>
                <a:latin typeface="Arial" panose="020B0604020202020204" pitchFamily="34" charset="0"/>
                <a:ea typeface="+mn-ea"/>
                <a:cs typeface="+mn-cs"/>
              </a:rPr>
              <a:t>Clayco</a:t>
            </a:r>
            <a:r>
              <a:rPr kumimoji="0" lang="en-US" altLang="en-US" sz="2000" b="0" i="0" u="none" strike="noStrike" kern="1200" cap="none" spc="0" normalizeH="0" baseline="0" noProof="0" dirty="0">
                <a:ln>
                  <a:noFill/>
                </a:ln>
                <a:solidFill>
                  <a:srgbClr val="8D1944"/>
                </a:solidFill>
                <a:effectLst/>
                <a:uLnTx/>
                <a:uFillTx/>
                <a:latin typeface="Arial" panose="020B0604020202020204" pitchFamily="34" charset="0"/>
                <a:ea typeface="+mn-ea"/>
                <a:cs typeface="+mn-cs"/>
              </a:rPr>
              <a:t> </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is the general contractor for Project Jupiter campus </a:t>
            </a:r>
            <a:r>
              <a:rPr lang="en-US" sz="1800" b="1" dirty="0">
                <a:solidFill>
                  <a:srgbClr val="102D5B"/>
                </a:solidFill>
              </a:rPr>
              <a:t>Clayco Job Portal:  </a:t>
            </a:r>
            <a:r>
              <a:rPr lang="en-US" sz="1800" b="1" dirty="0">
                <a:solidFill>
                  <a:srgbClr val="8D1944"/>
                </a:solidFill>
              </a:rPr>
              <a:t>https://claycorp.com/project-miner-outreach</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8D1944"/>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8D1944"/>
                </a:solidFill>
                <a:effectLst/>
                <a:uLnTx/>
                <a:uFillTx/>
                <a:latin typeface="Arial" panose="020B0604020202020204" pitchFamily="34" charset="0"/>
                <a:ea typeface="+mn-ea"/>
                <a:cs typeface="+mn-cs"/>
              </a:rPr>
              <a:t>Kiewit</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is a major global construction and engineering firm known for large-scale power and infrastructure projects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351AE357-2343-EF53-6655-C206D9612259}"/>
              </a:ext>
            </a:extLst>
          </p:cNvPr>
          <p:cNvSpPr/>
          <p:nvPr/>
        </p:nvSpPr>
        <p:spPr>
          <a:xfrm>
            <a:off x="5996347" y="685800"/>
            <a:ext cx="99655" cy="5509209"/>
          </a:xfrm>
          <a:prstGeom prst="rect">
            <a:avLst/>
          </a:prstGeom>
          <a:solidFill>
            <a:srgbClr val="8D19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Picture 1" descr="A blue and white logo&#10;&#10;AI-generated content may be incorrect.">
            <a:extLst>
              <a:ext uri="{FF2B5EF4-FFF2-40B4-BE49-F238E27FC236}">
                <a16:creationId xmlns:a16="http://schemas.microsoft.com/office/drawing/2014/main" id="{033D2F5D-1D98-5297-0DB3-CD55EB091D52}"/>
              </a:ext>
            </a:extLst>
          </p:cNvPr>
          <p:cNvPicPr>
            <a:picLocks noChangeAspect="1"/>
          </p:cNvPicPr>
          <p:nvPr/>
        </p:nvPicPr>
        <p:blipFill>
          <a:blip r:embed="rId2"/>
          <a:stretch>
            <a:fillRect/>
          </a:stretch>
        </p:blipFill>
        <p:spPr>
          <a:xfrm>
            <a:off x="10254201" y="6195009"/>
            <a:ext cx="1937799" cy="661821"/>
          </a:xfrm>
          <a:prstGeom prst="rect">
            <a:avLst/>
          </a:prstGeom>
        </p:spPr>
      </p:pic>
      <p:sp>
        <p:nvSpPr>
          <p:cNvPr id="3" name="Rectangle 2">
            <a:extLst>
              <a:ext uri="{FF2B5EF4-FFF2-40B4-BE49-F238E27FC236}">
                <a16:creationId xmlns:a16="http://schemas.microsoft.com/office/drawing/2014/main" id="{218BD3CF-545D-7C52-0761-66627AD4C588}"/>
              </a:ext>
            </a:extLst>
          </p:cNvPr>
          <p:cNvSpPr/>
          <p:nvPr/>
        </p:nvSpPr>
        <p:spPr>
          <a:xfrm>
            <a:off x="12572" y="1170"/>
            <a:ext cx="387927" cy="6856830"/>
          </a:xfrm>
          <a:prstGeom prst="rect">
            <a:avLst/>
          </a:prstGeom>
          <a:solidFill>
            <a:srgbClr val="102D5B"/>
          </a:solidFill>
          <a:ln w="76200">
            <a:solidFill>
              <a:srgbClr val="8D19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6751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738DE-8167-A007-5728-0FD980CC440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A539906-B674-31A6-A960-4419FAD04238}"/>
              </a:ext>
            </a:extLst>
          </p:cNvPr>
          <p:cNvSpPr/>
          <p:nvPr/>
        </p:nvSpPr>
        <p:spPr>
          <a:xfrm>
            <a:off x="609600" y="685800"/>
            <a:ext cx="5486400" cy="2743199"/>
          </a:xfrm>
          <a:prstGeom prst="rect">
            <a:avLst/>
          </a:prstGeom>
          <a:noFill/>
          <a:ln w="63500">
            <a:solidFill>
              <a:srgbClr val="8D19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7C3D868-6058-C367-481A-5657783B2E1D}"/>
              </a:ext>
            </a:extLst>
          </p:cNvPr>
          <p:cNvSpPr/>
          <p:nvPr/>
        </p:nvSpPr>
        <p:spPr>
          <a:xfrm>
            <a:off x="6058112" y="685800"/>
            <a:ext cx="5524287" cy="2743201"/>
          </a:xfrm>
          <a:prstGeom prst="rect">
            <a:avLst/>
          </a:prstGeom>
          <a:noFill/>
          <a:ln w="63500">
            <a:solidFill>
              <a:srgbClr val="8D19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5C6BACE-76AC-5CA3-51E2-D615ED432A0E}"/>
              </a:ext>
            </a:extLst>
          </p:cNvPr>
          <p:cNvSpPr/>
          <p:nvPr/>
        </p:nvSpPr>
        <p:spPr>
          <a:xfrm>
            <a:off x="598503" y="3429000"/>
            <a:ext cx="5459609" cy="2743199"/>
          </a:xfrm>
          <a:prstGeom prst="rect">
            <a:avLst/>
          </a:prstGeom>
          <a:noFill/>
          <a:ln w="635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684306E-0EE0-0DE1-3432-0971043B7569}"/>
              </a:ext>
            </a:extLst>
          </p:cNvPr>
          <p:cNvSpPr/>
          <p:nvPr/>
        </p:nvSpPr>
        <p:spPr>
          <a:xfrm>
            <a:off x="6047016" y="3429000"/>
            <a:ext cx="5535384" cy="2743200"/>
          </a:xfrm>
          <a:prstGeom prst="rect">
            <a:avLst/>
          </a:prstGeom>
          <a:noFill/>
          <a:ln w="63500">
            <a:solidFill>
              <a:srgbClr val="8D19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1B88EEF-76E2-B6CF-9A40-7B0CB1DBDF00}"/>
              </a:ext>
            </a:extLst>
          </p:cNvPr>
          <p:cNvSpPr txBox="1"/>
          <p:nvPr/>
        </p:nvSpPr>
        <p:spPr>
          <a:xfrm>
            <a:off x="1077684" y="758043"/>
            <a:ext cx="4405950" cy="584775"/>
          </a:xfrm>
          <a:prstGeom prst="rect">
            <a:avLst/>
          </a:prstGeom>
          <a:noFill/>
        </p:spPr>
        <p:txBody>
          <a:bodyPr wrap="none" rtlCol="0">
            <a:spAutoFit/>
          </a:bodyPr>
          <a:lstStyle/>
          <a:p>
            <a:r>
              <a:rPr lang="en-US" sz="3200" b="1" dirty="0">
                <a:solidFill>
                  <a:srgbClr val="102D5B"/>
                </a:solidFill>
              </a:rPr>
              <a:t>Utilities/Infrastructure</a:t>
            </a:r>
          </a:p>
        </p:txBody>
      </p:sp>
      <p:sp>
        <p:nvSpPr>
          <p:cNvPr id="15" name="TextBox 14">
            <a:extLst>
              <a:ext uri="{FF2B5EF4-FFF2-40B4-BE49-F238E27FC236}">
                <a16:creationId xmlns:a16="http://schemas.microsoft.com/office/drawing/2014/main" id="{5759F141-16AB-6D04-165A-ECCF11318BC0}"/>
              </a:ext>
            </a:extLst>
          </p:cNvPr>
          <p:cNvSpPr txBox="1"/>
          <p:nvPr/>
        </p:nvSpPr>
        <p:spPr>
          <a:xfrm>
            <a:off x="6249091" y="709056"/>
            <a:ext cx="5335243" cy="584775"/>
          </a:xfrm>
          <a:prstGeom prst="rect">
            <a:avLst/>
          </a:prstGeom>
          <a:noFill/>
        </p:spPr>
        <p:txBody>
          <a:bodyPr wrap="none" rtlCol="0">
            <a:spAutoFit/>
          </a:bodyPr>
          <a:lstStyle/>
          <a:p>
            <a:r>
              <a:rPr lang="en-US" sz="3200" b="1" dirty="0">
                <a:solidFill>
                  <a:srgbClr val="102D5B"/>
                </a:solidFill>
              </a:rPr>
              <a:t>Government/Economic Dev</a:t>
            </a:r>
          </a:p>
        </p:txBody>
      </p:sp>
      <p:sp>
        <p:nvSpPr>
          <p:cNvPr id="16" name="TextBox 15">
            <a:extLst>
              <a:ext uri="{FF2B5EF4-FFF2-40B4-BE49-F238E27FC236}">
                <a16:creationId xmlns:a16="http://schemas.microsoft.com/office/drawing/2014/main" id="{B79A73E6-B92E-DED1-E3D7-4EFC05AA8D54}"/>
              </a:ext>
            </a:extLst>
          </p:cNvPr>
          <p:cNvSpPr txBox="1"/>
          <p:nvPr/>
        </p:nvSpPr>
        <p:spPr>
          <a:xfrm>
            <a:off x="2269668" y="3428999"/>
            <a:ext cx="2074992" cy="584775"/>
          </a:xfrm>
          <a:prstGeom prst="rect">
            <a:avLst/>
          </a:prstGeom>
          <a:noFill/>
        </p:spPr>
        <p:txBody>
          <a:bodyPr wrap="none" rtlCol="0">
            <a:spAutoFit/>
          </a:bodyPr>
          <a:lstStyle/>
          <a:p>
            <a:r>
              <a:rPr lang="en-US" sz="3200" b="1" dirty="0">
                <a:solidFill>
                  <a:srgbClr val="102D5B"/>
                </a:solidFill>
              </a:rPr>
              <a:t>Education</a:t>
            </a:r>
          </a:p>
        </p:txBody>
      </p:sp>
      <p:sp>
        <p:nvSpPr>
          <p:cNvPr id="17" name="TextBox 16">
            <a:extLst>
              <a:ext uri="{FF2B5EF4-FFF2-40B4-BE49-F238E27FC236}">
                <a16:creationId xmlns:a16="http://schemas.microsoft.com/office/drawing/2014/main" id="{F9078F45-01BC-F5F0-051A-BB9C6994CE7C}"/>
              </a:ext>
            </a:extLst>
          </p:cNvPr>
          <p:cNvSpPr txBox="1"/>
          <p:nvPr/>
        </p:nvSpPr>
        <p:spPr>
          <a:xfrm>
            <a:off x="7696194" y="3419599"/>
            <a:ext cx="2375971" cy="584775"/>
          </a:xfrm>
          <a:prstGeom prst="rect">
            <a:avLst/>
          </a:prstGeom>
          <a:noFill/>
        </p:spPr>
        <p:txBody>
          <a:bodyPr wrap="none" rtlCol="0">
            <a:spAutoFit/>
          </a:bodyPr>
          <a:lstStyle/>
          <a:p>
            <a:r>
              <a:rPr lang="en-US" sz="3200" b="1" dirty="0">
                <a:solidFill>
                  <a:srgbClr val="102D5B"/>
                </a:solidFill>
              </a:rPr>
              <a:t>Community</a:t>
            </a:r>
          </a:p>
        </p:txBody>
      </p:sp>
      <p:sp>
        <p:nvSpPr>
          <p:cNvPr id="21" name="TextBox 20">
            <a:extLst>
              <a:ext uri="{FF2B5EF4-FFF2-40B4-BE49-F238E27FC236}">
                <a16:creationId xmlns:a16="http://schemas.microsoft.com/office/drawing/2014/main" id="{5108A7C4-823E-3B61-EC4F-9EF4FDDF5886}"/>
              </a:ext>
            </a:extLst>
          </p:cNvPr>
          <p:cNvSpPr txBox="1"/>
          <p:nvPr/>
        </p:nvSpPr>
        <p:spPr>
          <a:xfrm>
            <a:off x="6367640" y="1469202"/>
            <a:ext cx="4943116" cy="1292662"/>
          </a:xfrm>
          <a:prstGeom prst="rect">
            <a:avLst/>
          </a:prstGeom>
          <a:noFill/>
        </p:spPr>
        <p:txBody>
          <a:bodyPr wrap="square" rtlCol="0">
            <a:spAutoFit/>
          </a:bodyPr>
          <a:lstStyle/>
          <a:p>
            <a:pPr lvl="0"/>
            <a:r>
              <a:rPr lang="en-US" sz="2000" b="1" dirty="0">
                <a:solidFill>
                  <a:srgbClr val="8D1944"/>
                </a:solidFill>
              </a:rPr>
              <a:t>Doña Ana County</a:t>
            </a:r>
            <a:r>
              <a:rPr lang="en-US" sz="2000" dirty="0">
                <a:solidFill>
                  <a:srgbClr val="8D1944"/>
                </a:solidFill>
              </a:rPr>
              <a:t> </a:t>
            </a:r>
            <a:r>
              <a:rPr lang="en-US" dirty="0"/>
              <a:t>– Issuer of up to </a:t>
            </a:r>
            <a:r>
              <a:rPr lang="en-US" b="1" dirty="0"/>
              <a:t>$</a:t>
            </a:r>
            <a:r>
              <a:rPr lang="en-US" dirty="0"/>
              <a:t>165B</a:t>
            </a:r>
            <a:r>
              <a:rPr lang="en-US" b="1" dirty="0"/>
              <a:t> </a:t>
            </a:r>
            <a:r>
              <a:rPr lang="en-US" dirty="0"/>
              <a:t>in</a:t>
            </a:r>
            <a:r>
              <a:rPr lang="en-US" b="1" dirty="0"/>
              <a:t> </a:t>
            </a:r>
            <a:r>
              <a:rPr lang="en-US" dirty="0"/>
              <a:t>IRBs</a:t>
            </a:r>
          </a:p>
          <a:p>
            <a:pPr lvl="0"/>
            <a:r>
              <a:rPr lang="en-US" sz="2000" b="1" dirty="0">
                <a:solidFill>
                  <a:srgbClr val="8D1944"/>
                </a:solidFill>
              </a:rPr>
              <a:t>NMEDD</a:t>
            </a:r>
            <a:r>
              <a:rPr lang="en-US" dirty="0"/>
              <a:t> – state incentives and support</a:t>
            </a:r>
          </a:p>
          <a:p>
            <a:pPr lvl="0"/>
            <a:r>
              <a:rPr lang="en-US" sz="2000" b="1" dirty="0">
                <a:solidFill>
                  <a:srgbClr val="8D1944"/>
                </a:solidFill>
              </a:rPr>
              <a:t>MVEDA</a:t>
            </a:r>
            <a:r>
              <a:rPr lang="en-US" dirty="0"/>
              <a:t> – Regional economic-development support of Project Jupiter</a:t>
            </a:r>
          </a:p>
        </p:txBody>
      </p:sp>
      <p:sp>
        <p:nvSpPr>
          <p:cNvPr id="25" name="TextBox 24">
            <a:extLst>
              <a:ext uri="{FF2B5EF4-FFF2-40B4-BE49-F238E27FC236}">
                <a16:creationId xmlns:a16="http://schemas.microsoft.com/office/drawing/2014/main" id="{6020F544-8A99-7E02-DC88-D3E658D13FEC}"/>
              </a:ext>
            </a:extLst>
          </p:cNvPr>
          <p:cNvSpPr txBox="1"/>
          <p:nvPr/>
        </p:nvSpPr>
        <p:spPr>
          <a:xfrm>
            <a:off x="6418612" y="3983481"/>
            <a:ext cx="4943116" cy="2062103"/>
          </a:xfrm>
          <a:prstGeom prst="rect">
            <a:avLst/>
          </a:prstGeom>
          <a:noFill/>
        </p:spPr>
        <p:txBody>
          <a:bodyPr wrap="square" rtlCol="0">
            <a:spAutoFit/>
          </a:bodyPr>
          <a:lstStyle/>
          <a:p>
            <a:pPr lvl="0"/>
            <a:r>
              <a:rPr lang="en-US" sz="2000" b="1" dirty="0">
                <a:solidFill>
                  <a:srgbClr val="8D1944"/>
                </a:solidFill>
              </a:rPr>
              <a:t>Residents of Doña Ana County </a:t>
            </a:r>
            <a:r>
              <a:rPr lang="en-US" dirty="0"/>
              <a:t>– Stakeholders affected by water use, energy infrastructure, jobs, and tax structure</a:t>
            </a:r>
            <a:r>
              <a:rPr lang="en-US" dirty="0">
                <a:effectLst/>
              </a:rPr>
              <a:t> </a:t>
            </a:r>
          </a:p>
          <a:p>
            <a:pPr lvl="0"/>
            <a:r>
              <a:rPr lang="en-US" b="1" dirty="0">
                <a:solidFill>
                  <a:srgbClr val="8D1944"/>
                </a:solidFill>
              </a:rPr>
              <a:t>Empowerment Congress of Doña Ana County </a:t>
            </a:r>
            <a:r>
              <a:rPr lang="en-US" dirty="0"/>
              <a:t>– Advocacy group that has raised concerns and filed legal action over IRB transparency and community impacts</a:t>
            </a:r>
          </a:p>
        </p:txBody>
      </p:sp>
      <p:sp>
        <p:nvSpPr>
          <p:cNvPr id="26" name="TextBox 25">
            <a:extLst>
              <a:ext uri="{FF2B5EF4-FFF2-40B4-BE49-F238E27FC236}">
                <a16:creationId xmlns:a16="http://schemas.microsoft.com/office/drawing/2014/main" id="{93DE5F6E-7007-8994-03CC-21A1F4ADC32E}"/>
              </a:ext>
            </a:extLst>
          </p:cNvPr>
          <p:cNvSpPr txBox="1"/>
          <p:nvPr/>
        </p:nvSpPr>
        <p:spPr>
          <a:xfrm>
            <a:off x="715984" y="1235752"/>
            <a:ext cx="4943116" cy="1846659"/>
          </a:xfrm>
          <a:prstGeom prst="rect">
            <a:avLst/>
          </a:prstGeom>
          <a:noFill/>
        </p:spPr>
        <p:txBody>
          <a:bodyPr wrap="square" rtlCol="0">
            <a:spAutoFit/>
          </a:bodyPr>
          <a:lstStyle/>
          <a:p>
            <a:pPr lvl="0" eaLnBrk="0" fontAlgn="base" hangingPunct="0">
              <a:spcBef>
                <a:spcPct val="0"/>
              </a:spcBef>
              <a:spcAft>
                <a:spcPct val="0"/>
              </a:spcAft>
            </a:pPr>
            <a:r>
              <a:rPr lang="en-US" sz="2000" b="1" dirty="0">
                <a:solidFill>
                  <a:srgbClr val="8D1944"/>
                </a:solidFill>
              </a:rPr>
              <a:t>El Paso Electric </a:t>
            </a:r>
            <a:r>
              <a:rPr lang="en-US" dirty="0"/>
              <a:t>–</a:t>
            </a:r>
            <a:r>
              <a:rPr lang="en-US" dirty="0">
                <a:solidFill>
                  <a:srgbClr val="000000"/>
                </a:solidFill>
                <a:latin typeface="-webkit-standard"/>
              </a:rPr>
              <a:t> R</a:t>
            </a:r>
            <a:r>
              <a:rPr lang="en-US" altLang="en-US" dirty="0">
                <a:solidFill>
                  <a:srgbClr val="000000"/>
                </a:solidFill>
                <a:latin typeface="-webkit-standard"/>
              </a:rPr>
              <a:t>ole may be to </a:t>
            </a:r>
            <a:r>
              <a:rPr lang="en-US" altLang="en-US" dirty="0">
                <a:solidFill>
                  <a:srgbClr val="000000"/>
                </a:solidFill>
              </a:rPr>
              <a:t>interface</a:t>
            </a:r>
            <a:r>
              <a:rPr lang="en-US" altLang="en-US" b="1" dirty="0">
                <a:solidFill>
                  <a:srgbClr val="000000"/>
                </a:solidFill>
              </a:rPr>
              <a:t> </a:t>
            </a:r>
            <a:r>
              <a:rPr lang="en-US" altLang="en-US" dirty="0">
                <a:solidFill>
                  <a:srgbClr val="000000"/>
                </a:solidFill>
              </a:rPr>
              <a:t>the</a:t>
            </a:r>
            <a:r>
              <a:rPr lang="en-US" altLang="en-US" b="1" dirty="0">
                <a:solidFill>
                  <a:srgbClr val="000000"/>
                </a:solidFill>
              </a:rPr>
              <a:t> </a:t>
            </a:r>
            <a:r>
              <a:rPr lang="en-US" altLang="en-US" dirty="0">
                <a:solidFill>
                  <a:srgbClr val="000000"/>
                </a:solidFill>
              </a:rPr>
              <a:t>campus</a:t>
            </a:r>
            <a:r>
              <a:rPr lang="en-US" altLang="en-US" b="1" dirty="0">
                <a:solidFill>
                  <a:srgbClr val="000000"/>
                </a:solidFill>
              </a:rPr>
              <a:t> </a:t>
            </a:r>
            <a:r>
              <a:rPr lang="en-US" altLang="en-US" dirty="0">
                <a:solidFill>
                  <a:srgbClr val="000000"/>
                </a:solidFill>
              </a:rPr>
              <a:t>with</a:t>
            </a:r>
            <a:r>
              <a:rPr lang="en-US" altLang="en-US" b="1" dirty="0">
                <a:solidFill>
                  <a:srgbClr val="000000"/>
                </a:solidFill>
              </a:rPr>
              <a:t> </a:t>
            </a:r>
            <a:r>
              <a:rPr lang="en-US" altLang="en-US" dirty="0">
                <a:solidFill>
                  <a:srgbClr val="000000"/>
                </a:solidFill>
              </a:rPr>
              <a:t>the</a:t>
            </a:r>
            <a:r>
              <a:rPr lang="en-US" altLang="en-US" b="1" dirty="0">
                <a:solidFill>
                  <a:srgbClr val="000000"/>
                </a:solidFill>
              </a:rPr>
              <a:t> </a:t>
            </a:r>
            <a:r>
              <a:rPr lang="en-US" altLang="en-US" dirty="0">
                <a:solidFill>
                  <a:srgbClr val="000000"/>
                </a:solidFill>
              </a:rPr>
              <a:t>regional</a:t>
            </a:r>
            <a:r>
              <a:rPr lang="en-US" altLang="en-US" b="1" dirty="0">
                <a:solidFill>
                  <a:srgbClr val="000000"/>
                </a:solidFill>
              </a:rPr>
              <a:t> </a:t>
            </a:r>
            <a:r>
              <a:rPr lang="en-US" altLang="en-US" dirty="0">
                <a:solidFill>
                  <a:srgbClr val="000000"/>
                </a:solidFill>
              </a:rPr>
              <a:t>grid</a:t>
            </a:r>
            <a:r>
              <a:rPr lang="en-US" altLang="en-US" b="1" dirty="0">
                <a:solidFill>
                  <a:srgbClr val="000000"/>
                </a:solidFill>
                <a:latin typeface="-webkit-standard"/>
              </a:rPr>
              <a:t> </a:t>
            </a:r>
            <a:r>
              <a:rPr lang="en-US" altLang="en-US" dirty="0">
                <a:solidFill>
                  <a:srgbClr val="000000"/>
                </a:solidFill>
                <a:latin typeface="-webkit-standard"/>
              </a:rPr>
              <a:t>to ensure reliability and fallback system to their microgrid</a:t>
            </a:r>
            <a:endParaRPr lang="en-US" altLang="en-US" dirty="0">
              <a:latin typeface="Arial" panose="020B0604020202020204" pitchFamily="34" charset="0"/>
            </a:endParaRPr>
          </a:p>
          <a:p>
            <a:pPr lvl="0"/>
            <a:r>
              <a:rPr lang="en-US" sz="2000" b="1" dirty="0">
                <a:solidFill>
                  <a:srgbClr val="8D1944"/>
                </a:solidFill>
              </a:rPr>
              <a:t>Flo Networks </a:t>
            </a:r>
            <a:r>
              <a:rPr lang="en-US" b="1" dirty="0">
                <a:solidFill>
                  <a:srgbClr val="102D5B"/>
                </a:solidFill>
              </a:rPr>
              <a:t>- </a:t>
            </a:r>
            <a:r>
              <a:rPr lang="en-US" dirty="0">
                <a:solidFill>
                  <a:srgbClr val="102D5B"/>
                </a:solidFill>
              </a:rPr>
              <a:t>listed as the fiber partner</a:t>
            </a:r>
          </a:p>
          <a:p>
            <a:pPr lvl="0"/>
            <a:r>
              <a:rPr lang="en-US" sz="2000" b="1" dirty="0">
                <a:solidFill>
                  <a:srgbClr val="8D1944"/>
                </a:solidFill>
              </a:rPr>
              <a:t>EPCOR</a:t>
            </a:r>
            <a:r>
              <a:rPr lang="en-US" dirty="0">
                <a:solidFill>
                  <a:srgbClr val="102D5B"/>
                </a:solidFill>
              </a:rPr>
              <a:t> - </a:t>
            </a:r>
            <a:r>
              <a:rPr lang="en-US" dirty="0"/>
              <a:t>Providing and managing water/wastewater infrastructure </a:t>
            </a:r>
            <a:endParaRPr lang="en-US" dirty="0">
              <a:solidFill>
                <a:srgbClr val="102D5B"/>
              </a:solidFill>
            </a:endParaRPr>
          </a:p>
        </p:txBody>
      </p:sp>
      <p:sp>
        <p:nvSpPr>
          <p:cNvPr id="27" name="TextBox 26">
            <a:extLst>
              <a:ext uri="{FF2B5EF4-FFF2-40B4-BE49-F238E27FC236}">
                <a16:creationId xmlns:a16="http://schemas.microsoft.com/office/drawing/2014/main" id="{190C5380-6D60-DFD5-95D2-00DAC1DE070C}"/>
              </a:ext>
            </a:extLst>
          </p:cNvPr>
          <p:cNvSpPr txBox="1"/>
          <p:nvPr/>
        </p:nvSpPr>
        <p:spPr>
          <a:xfrm>
            <a:off x="779822" y="4088869"/>
            <a:ext cx="4943116" cy="1569660"/>
          </a:xfrm>
          <a:prstGeom prst="rect">
            <a:avLst/>
          </a:prstGeom>
          <a:noFill/>
        </p:spPr>
        <p:txBody>
          <a:bodyPr wrap="square" rtlCol="0">
            <a:spAutoFit/>
          </a:bodyPr>
          <a:lstStyle/>
          <a:p>
            <a:pPr lvl="0" eaLnBrk="0" fontAlgn="base" hangingPunct="0">
              <a:spcBef>
                <a:spcPct val="0"/>
              </a:spcBef>
              <a:spcAft>
                <a:spcPct val="0"/>
              </a:spcAft>
            </a:pPr>
            <a:r>
              <a:rPr lang="en-US" sz="2000" b="1" dirty="0">
                <a:solidFill>
                  <a:srgbClr val="8D1944"/>
                </a:solidFill>
              </a:rPr>
              <a:t>Doña Ana Community College (DACC) and New Mexico State University (NMSU) </a:t>
            </a:r>
            <a:r>
              <a:rPr lang="en-US" dirty="0">
                <a:solidFill>
                  <a:srgbClr val="102D5B"/>
                </a:solidFill>
              </a:rPr>
              <a:t>are</a:t>
            </a:r>
            <a:r>
              <a:rPr lang="en-US" dirty="0"/>
              <a:t> identified as partners for workforce training and tech-ecosystem development for Project Jupiter</a:t>
            </a:r>
            <a:endParaRPr lang="en-US" altLang="en-US" dirty="0">
              <a:latin typeface="Arial" panose="020B0604020202020204" pitchFamily="34" charset="0"/>
            </a:endParaRPr>
          </a:p>
        </p:txBody>
      </p:sp>
      <p:sp>
        <p:nvSpPr>
          <p:cNvPr id="30" name="Rectangle 29">
            <a:extLst>
              <a:ext uri="{FF2B5EF4-FFF2-40B4-BE49-F238E27FC236}">
                <a16:creationId xmlns:a16="http://schemas.microsoft.com/office/drawing/2014/main" id="{7FE22436-5AE4-5C8B-E45F-BD121493A9F8}"/>
              </a:ext>
            </a:extLst>
          </p:cNvPr>
          <p:cNvSpPr/>
          <p:nvPr/>
        </p:nvSpPr>
        <p:spPr>
          <a:xfrm>
            <a:off x="5996347" y="685800"/>
            <a:ext cx="99655" cy="5509209"/>
          </a:xfrm>
          <a:prstGeom prst="rect">
            <a:avLst/>
          </a:prstGeom>
          <a:solidFill>
            <a:srgbClr val="8D19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FB0091E-2C39-B6D1-2F64-782D8B128D3E}"/>
              </a:ext>
            </a:extLst>
          </p:cNvPr>
          <p:cNvSpPr txBox="1"/>
          <p:nvPr/>
        </p:nvSpPr>
        <p:spPr>
          <a:xfrm>
            <a:off x="1066296" y="1170"/>
            <a:ext cx="10064935" cy="707886"/>
          </a:xfrm>
          <a:prstGeom prst="rect">
            <a:avLst/>
          </a:prstGeom>
          <a:noFill/>
        </p:spPr>
        <p:txBody>
          <a:bodyPr wrap="none" rtlCol="0">
            <a:spAutoFit/>
          </a:bodyPr>
          <a:lstStyle/>
          <a:p>
            <a:r>
              <a:rPr lang="en-US" sz="4000" b="1" dirty="0">
                <a:solidFill>
                  <a:srgbClr val="102D5B"/>
                </a:solidFill>
                <a:latin typeface="Sinhala MN" pitchFamily="2" charset="0"/>
              </a:rPr>
              <a:t>Project Jupiter Stakeholders (Snapshot)</a:t>
            </a:r>
          </a:p>
        </p:txBody>
      </p:sp>
      <p:pic>
        <p:nvPicPr>
          <p:cNvPr id="2" name="Picture 1" descr="A blue and white logo&#10;&#10;AI-generated content may be incorrect.">
            <a:extLst>
              <a:ext uri="{FF2B5EF4-FFF2-40B4-BE49-F238E27FC236}">
                <a16:creationId xmlns:a16="http://schemas.microsoft.com/office/drawing/2014/main" id="{5224D49B-B9C0-F728-3E94-A8A8FF1D695F}"/>
              </a:ext>
            </a:extLst>
          </p:cNvPr>
          <p:cNvPicPr>
            <a:picLocks noChangeAspect="1"/>
          </p:cNvPicPr>
          <p:nvPr/>
        </p:nvPicPr>
        <p:blipFill>
          <a:blip r:embed="rId2"/>
          <a:stretch>
            <a:fillRect/>
          </a:stretch>
        </p:blipFill>
        <p:spPr>
          <a:xfrm>
            <a:off x="10254201" y="6195009"/>
            <a:ext cx="1937799" cy="661821"/>
          </a:xfrm>
          <a:prstGeom prst="rect">
            <a:avLst/>
          </a:prstGeom>
        </p:spPr>
      </p:pic>
      <p:sp>
        <p:nvSpPr>
          <p:cNvPr id="8" name="Rectangle 7">
            <a:extLst>
              <a:ext uri="{FF2B5EF4-FFF2-40B4-BE49-F238E27FC236}">
                <a16:creationId xmlns:a16="http://schemas.microsoft.com/office/drawing/2014/main" id="{0E2DE294-DEA4-C788-3E43-2D2FBD9EB31B}"/>
              </a:ext>
            </a:extLst>
          </p:cNvPr>
          <p:cNvSpPr/>
          <p:nvPr/>
        </p:nvSpPr>
        <p:spPr>
          <a:xfrm>
            <a:off x="12572" y="1170"/>
            <a:ext cx="387927" cy="6856830"/>
          </a:xfrm>
          <a:prstGeom prst="rect">
            <a:avLst/>
          </a:prstGeom>
          <a:solidFill>
            <a:srgbClr val="102D5B"/>
          </a:solidFill>
          <a:ln w="76200">
            <a:solidFill>
              <a:srgbClr val="8D19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9480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366F2-1116-4E9E-8441-58756068C1AA}"/>
              </a:ext>
            </a:extLst>
          </p:cNvPr>
          <p:cNvSpPr>
            <a:spLocks noGrp="1"/>
          </p:cNvSpPr>
          <p:nvPr>
            <p:ph type="title"/>
          </p:nvPr>
        </p:nvSpPr>
        <p:spPr>
          <a:xfrm>
            <a:off x="838200" y="365126"/>
            <a:ext cx="10515600" cy="996606"/>
          </a:xfrm>
        </p:spPr>
        <p:txBody>
          <a:bodyPr>
            <a:normAutofit fontScale="90000"/>
          </a:bodyPr>
          <a:lstStyle/>
          <a:p>
            <a:r>
              <a:rPr lang="en-US" sz="4400" b="1" i="0" dirty="0">
                <a:solidFill>
                  <a:srgbClr val="8D1944"/>
                </a:solidFill>
                <a:effectLst/>
                <a:latin typeface="Times New Roman" panose="02020603050405020304" pitchFamily="18" charset="0"/>
              </a:rPr>
              <a:t>Industrial Revenue Bonds (IRBs)</a:t>
            </a:r>
            <a:r>
              <a:rPr lang="en-US" sz="4400" b="0" i="0" dirty="0">
                <a:solidFill>
                  <a:srgbClr val="8D1944"/>
                </a:solidFill>
                <a:effectLst/>
                <a:latin typeface="Times New Roman" panose="02020603050405020304" pitchFamily="18" charset="0"/>
              </a:rPr>
              <a:t> </a:t>
            </a:r>
            <a:br>
              <a:rPr lang="en-US" b="0" i="0" dirty="0">
                <a:solidFill>
                  <a:srgbClr val="000000"/>
                </a:solidFill>
                <a:effectLst/>
                <a:latin typeface="Segoe UI" panose="020B0502040204020203" pitchFamily="34" charset="0"/>
              </a:rPr>
            </a:br>
            <a:endParaRPr lang="en-US" dirty="0"/>
          </a:p>
        </p:txBody>
      </p:sp>
      <p:sp>
        <p:nvSpPr>
          <p:cNvPr id="3" name="Content Placeholder 2">
            <a:extLst>
              <a:ext uri="{FF2B5EF4-FFF2-40B4-BE49-F238E27FC236}">
                <a16:creationId xmlns:a16="http://schemas.microsoft.com/office/drawing/2014/main" id="{E8E8323F-1B2A-4A99-A9AC-EF0859450E45}"/>
              </a:ext>
            </a:extLst>
          </p:cNvPr>
          <p:cNvSpPr>
            <a:spLocks noGrp="1"/>
          </p:cNvSpPr>
          <p:nvPr>
            <p:ph idx="1"/>
          </p:nvPr>
        </p:nvSpPr>
        <p:spPr>
          <a:xfrm>
            <a:off x="473645" y="1361732"/>
            <a:ext cx="11308299" cy="5289048"/>
          </a:xfrm>
        </p:spPr>
        <p:txBody>
          <a:bodyPr>
            <a:normAutofit/>
          </a:bodyPr>
          <a:lstStyle/>
          <a:p>
            <a:pPr marL="0" indent="0" algn="l" rtl="0" fontAlgn="base">
              <a:buNone/>
            </a:pPr>
            <a:r>
              <a:rPr lang="en-US" sz="1800" b="0" i="0" dirty="0">
                <a:solidFill>
                  <a:srgbClr val="000000"/>
                </a:solidFill>
                <a:effectLst/>
                <a:latin typeface="Times New Roman" panose="02020603050405020304" pitchFamily="18" charset="0"/>
              </a:rPr>
              <a:t>The Industrial Revenue Bonds (IRBs) approved for Project Jupiter represent one of the largest economic-development financing authorizations in New Mexico history, </a:t>
            </a:r>
            <a:r>
              <a:rPr lang="en-US" sz="1800" b="1" dirty="0">
                <a:solidFill>
                  <a:srgbClr val="000000"/>
                </a:solidFill>
                <a:effectLst/>
                <a:latin typeface="Times New Roman" panose="02020603050405020304" pitchFamily="18" charset="0"/>
              </a:rPr>
              <a:t>totaling up to $165 billion</a:t>
            </a:r>
            <a:r>
              <a:rPr lang="en-US" sz="1800" b="1" i="0" dirty="0">
                <a:solidFill>
                  <a:srgbClr val="000000"/>
                </a:solidFill>
                <a:effectLst/>
                <a:latin typeface="Times New Roman" panose="02020603050405020304" pitchFamily="18" charset="0"/>
              </a:rPr>
              <a:t>.</a:t>
            </a:r>
            <a:r>
              <a:rPr lang="en-US" sz="1800" b="0" i="0" dirty="0">
                <a:solidFill>
                  <a:srgbClr val="000000"/>
                </a:solidFill>
                <a:effectLst/>
                <a:latin typeface="Times New Roman" panose="02020603050405020304" pitchFamily="18" charset="0"/>
              </a:rPr>
              <a:t> </a:t>
            </a:r>
          </a:p>
          <a:p>
            <a:pPr marL="0" indent="0" algn="l" rtl="0" fontAlgn="base">
              <a:buNone/>
            </a:pPr>
            <a:r>
              <a:rPr lang="en-US" sz="1800" b="0" i="0" dirty="0">
                <a:solidFill>
                  <a:srgbClr val="000000"/>
                </a:solidFill>
                <a:effectLst/>
                <a:latin typeface="Times New Roman" panose="02020603050405020304" pitchFamily="18" charset="0"/>
              </a:rPr>
              <a:t>Doña Ana County structured the IRBs into </a:t>
            </a:r>
            <a:r>
              <a:rPr lang="en-US" sz="1800" b="1" i="0" dirty="0">
                <a:solidFill>
                  <a:srgbClr val="000000"/>
                </a:solidFill>
                <a:effectLst/>
                <a:latin typeface="Times New Roman" panose="02020603050405020304" pitchFamily="18" charset="0"/>
              </a:rPr>
              <a:t>three</a:t>
            </a:r>
            <a:r>
              <a:rPr lang="en-US" sz="1800" b="0" i="0" dirty="0">
                <a:solidFill>
                  <a:srgbClr val="000000"/>
                </a:solidFill>
                <a:effectLst/>
                <a:latin typeface="Times New Roman" panose="02020603050405020304" pitchFamily="18" charset="0"/>
              </a:rPr>
              <a:t> series to support different phases of the project.</a:t>
            </a:r>
            <a:r>
              <a:rPr lang="en-US" sz="1800" b="1" i="0" dirty="0">
                <a:solidFill>
                  <a:srgbClr val="000000"/>
                </a:solidFill>
                <a:effectLst/>
                <a:latin typeface="Times New Roman" panose="02020603050405020304" pitchFamily="18" charset="0"/>
              </a:rPr>
              <a:t> </a:t>
            </a:r>
          </a:p>
          <a:p>
            <a:pPr fontAlgn="base"/>
            <a:r>
              <a:rPr lang="en-US" sz="1800" b="1" i="0" dirty="0">
                <a:solidFill>
                  <a:srgbClr val="000000"/>
                </a:solidFill>
                <a:effectLst/>
                <a:latin typeface="Times New Roman" panose="02020603050405020304" pitchFamily="18" charset="0"/>
              </a:rPr>
              <a:t>Series 2025A </a:t>
            </a:r>
            <a:r>
              <a:rPr lang="en-US" sz="1800" b="0" i="0" dirty="0">
                <a:solidFill>
                  <a:srgbClr val="000000"/>
                </a:solidFill>
                <a:effectLst/>
                <a:latin typeface="Times New Roman" panose="02020603050405020304" pitchFamily="18" charset="0"/>
              </a:rPr>
              <a:t>funds the development of the on-site power microgrid, including generation, battery storage, and advanced energy controls, through the project </a:t>
            </a:r>
            <a:r>
              <a:rPr lang="en-US" sz="1800" i="0" dirty="0">
                <a:solidFill>
                  <a:srgbClr val="000000"/>
                </a:solidFill>
                <a:effectLst/>
                <a:latin typeface="Times New Roman" panose="02020603050405020304" pitchFamily="18" charset="0"/>
              </a:rPr>
              <a:t>entity Yucca Growth Infrastructure, LLC.</a:t>
            </a:r>
            <a:r>
              <a:rPr lang="en-US" sz="1800" b="1" i="0" dirty="0">
                <a:solidFill>
                  <a:srgbClr val="000000"/>
                </a:solidFill>
                <a:effectLst/>
                <a:latin typeface="Times New Roman" panose="02020603050405020304" pitchFamily="18" charset="0"/>
              </a:rPr>
              <a:t> </a:t>
            </a:r>
          </a:p>
          <a:p>
            <a:pPr fontAlgn="base"/>
            <a:r>
              <a:rPr lang="en-US" sz="1800" b="1" i="0" dirty="0">
                <a:solidFill>
                  <a:srgbClr val="000000"/>
                </a:solidFill>
                <a:effectLst/>
                <a:latin typeface="Times New Roman" panose="02020603050405020304" pitchFamily="18" charset="0"/>
              </a:rPr>
              <a:t>Series 2025B</a:t>
            </a:r>
            <a:r>
              <a:rPr lang="en-US" sz="1800" b="0" i="0" dirty="0">
                <a:solidFill>
                  <a:srgbClr val="000000"/>
                </a:solidFill>
                <a:effectLst/>
                <a:latin typeface="Times New Roman" panose="02020603050405020304" pitchFamily="18" charset="0"/>
              </a:rPr>
              <a:t> supports construction of the data-center buildings themselves and is tied to the entities Red Chiles A, B, C, and D, LLC</a:t>
            </a:r>
            <a:r>
              <a:rPr lang="en-US" sz="1800" b="1" i="0" dirty="0">
                <a:solidFill>
                  <a:srgbClr val="000000"/>
                </a:solidFill>
                <a:effectLst/>
                <a:latin typeface="Times New Roman" panose="02020603050405020304" pitchFamily="18" charset="0"/>
              </a:rPr>
              <a:t>. </a:t>
            </a:r>
          </a:p>
          <a:p>
            <a:pPr fontAlgn="base"/>
            <a:r>
              <a:rPr lang="en-US" sz="1800" b="1" i="0" dirty="0">
                <a:solidFill>
                  <a:srgbClr val="000000"/>
                </a:solidFill>
                <a:effectLst/>
                <a:latin typeface="Times New Roman" panose="02020603050405020304" pitchFamily="18" charset="0"/>
              </a:rPr>
              <a:t>Series 2025C </a:t>
            </a:r>
            <a:r>
              <a:rPr lang="en-US" sz="1800" b="0" i="0" dirty="0">
                <a:solidFill>
                  <a:srgbClr val="000000"/>
                </a:solidFill>
                <a:effectLst/>
                <a:latin typeface="Times New Roman" panose="02020603050405020304" pitchFamily="18" charset="0"/>
              </a:rPr>
              <a:t>covers the acquisition and installation of equipment necessary for the</a:t>
            </a:r>
            <a:r>
              <a:rPr lang="en-US" sz="1800" b="0" i="0" dirty="0">
                <a:solidFill>
                  <a:srgbClr val="000000"/>
                </a:solidFill>
                <a:effectLst/>
                <a:latin typeface="-webkit-standard"/>
              </a:rPr>
              <a:t> </a:t>
            </a:r>
            <a:r>
              <a:rPr lang="en-US" sz="1800" b="0" i="0" dirty="0">
                <a:solidFill>
                  <a:srgbClr val="000000"/>
                </a:solidFill>
                <a:effectLst/>
                <a:latin typeface="Times New Roman" panose="02020603050405020304" pitchFamily="18" charset="0"/>
              </a:rPr>
              <a:t>operation of the data-center facilities, managed through Green Chile Ventures</a:t>
            </a:r>
            <a:r>
              <a:rPr lang="en-US" sz="1800" b="1" i="0"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LLC. </a:t>
            </a:r>
          </a:p>
          <a:p>
            <a:pPr marL="0" indent="0" fontAlgn="base">
              <a:buNone/>
            </a:pPr>
            <a:r>
              <a:rPr lang="en-US" sz="1800" b="0" i="0" dirty="0">
                <a:solidFill>
                  <a:srgbClr val="000000"/>
                </a:solidFill>
                <a:effectLst/>
                <a:latin typeface="Times New Roman" panose="02020603050405020304" pitchFamily="18" charset="0"/>
              </a:rPr>
              <a:t>The IRB structure allows Project Jupiter to benefit from </a:t>
            </a:r>
            <a:r>
              <a:rPr lang="en-US" sz="1800" b="1" i="0" dirty="0">
                <a:solidFill>
                  <a:srgbClr val="000000"/>
                </a:solidFill>
                <a:effectLst/>
                <a:latin typeface="Times New Roman" panose="02020603050405020304" pitchFamily="18" charset="0"/>
              </a:rPr>
              <a:t>significant tax incentives</a:t>
            </a:r>
            <a:r>
              <a:rPr lang="en-US" sz="1800" b="0" i="0" dirty="0">
                <a:solidFill>
                  <a:srgbClr val="000000"/>
                </a:solidFill>
                <a:effectLst/>
                <a:latin typeface="Times New Roman" panose="02020603050405020304" pitchFamily="18" charset="0"/>
              </a:rPr>
              <a:t>—most notably reductions in property taxes and gross receipts taxes—by enabling the county to hold title to the assets and lease them back to the project companies. </a:t>
            </a:r>
          </a:p>
          <a:p>
            <a:pPr marL="0" indent="0" fontAlgn="base">
              <a:buNone/>
            </a:pPr>
            <a:r>
              <a:rPr lang="en-US" sz="1800" b="0" i="0" dirty="0">
                <a:solidFill>
                  <a:srgbClr val="000000"/>
                </a:solidFill>
                <a:effectLst/>
                <a:latin typeface="Times New Roman" panose="02020603050405020304" pitchFamily="18" charset="0"/>
              </a:rPr>
              <a:t>This financial mechanism lowers long-term costs, phases investment to align with build-out stages, and makes New Mexico competitive for attracting hyperscale infrastructure. The IRB package underpins the project’s anticipated </a:t>
            </a:r>
            <a:r>
              <a:rPr lang="en-US" sz="1800" i="0" dirty="0">
                <a:solidFill>
                  <a:srgbClr val="000000"/>
                </a:solidFill>
                <a:effectLst/>
                <a:latin typeface="Times New Roman" panose="02020603050405020304" pitchFamily="18" charset="0"/>
              </a:rPr>
              <a:t>multi-decade investment plan and positions Project Jupiter as the largest private-sector investment ever pursued in the state. </a:t>
            </a:r>
            <a:endParaRPr lang="en-US"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66055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366F2-1116-4E9E-8441-58756068C1AA}"/>
              </a:ext>
            </a:extLst>
          </p:cNvPr>
          <p:cNvSpPr>
            <a:spLocks noGrp="1"/>
          </p:cNvSpPr>
          <p:nvPr>
            <p:ph type="title"/>
          </p:nvPr>
        </p:nvSpPr>
        <p:spPr>
          <a:xfrm>
            <a:off x="838200" y="365126"/>
            <a:ext cx="10515600" cy="411252"/>
          </a:xfrm>
        </p:spPr>
        <p:txBody>
          <a:bodyPr>
            <a:normAutofit fontScale="90000"/>
          </a:bodyPr>
          <a:lstStyle/>
          <a:p>
            <a:r>
              <a:rPr lang="en-US" sz="4400" b="1" i="0" dirty="0">
                <a:solidFill>
                  <a:srgbClr val="8D1944"/>
                </a:solidFill>
                <a:effectLst/>
                <a:latin typeface="Times New Roman" panose="02020603050405020304" pitchFamily="18" charset="0"/>
              </a:rPr>
              <a:t>Industrial Revenue Bonds (IRBs) </a:t>
            </a:r>
            <a:r>
              <a:rPr lang="en-US" sz="4400" b="1" i="0" dirty="0" err="1">
                <a:solidFill>
                  <a:srgbClr val="8D1944"/>
                </a:solidFill>
                <a:effectLst/>
                <a:latin typeface="Times New Roman" panose="02020603050405020304" pitchFamily="18" charset="0"/>
              </a:rPr>
              <a:t>Cont</a:t>
            </a:r>
            <a:r>
              <a:rPr lang="en-US" sz="4400" b="1" i="0" dirty="0">
                <a:solidFill>
                  <a:srgbClr val="8D1944"/>
                </a:solidFill>
                <a:effectLst/>
                <a:latin typeface="Times New Roman" panose="02020603050405020304" pitchFamily="18" charset="0"/>
              </a:rPr>
              <a:t>…</a:t>
            </a:r>
            <a:r>
              <a:rPr lang="en-US" sz="4400" b="0" i="0" dirty="0">
                <a:solidFill>
                  <a:srgbClr val="8D1944"/>
                </a:solidFill>
                <a:effectLst/>
                <a:latin typeface="Times New Roman" panose="02020603050405020304" pitchFamily="18" charset="0"/>
              </a:rPr>
              <a:t> </a:t>
            </a:r>
            <a:br>
              <a:rPr lang="en-US" b="0" i="0" dirty="0">
                <a:solidFill>
                  <a:srgbClr val="000000"/>
                </a:solidFill>
                <a:effectLst/>
                <a:latin typeface="Segoe UI" panose="020B0502040204020203" pitchFamily="34" charset="0"/>
              </a:rPr>
            </a:br>
            <a:endParaRPr lang="en-US" dirty="0"/>
          </a:p>
        </p:txBody>
      </p:sp>
      <p:sp>
        <p:nvSpPr>
          <p:cNvPr id="3" name="Content Placeholder 2">
            <a:extLst>
              <a:ext uri="{FF2B5EF4-FFF2-40B4-BE49-F238E27FC236}">
                <a16:creationId xmlns:a16="http://schemas.microsoft.com/office/drawing/2014/main" id="{E8E8323F-1B2A-4A99-A9AC-EF0859450E45}"/>
              </a:ext>
            </a:extLst>
          </p:cNvPr>
          <p:cNvSpPr>
            <a:spLocks noGrp="1"/>
          </p:cNvSpPr>
          <p:nvPr>
            <p:ph idx="1"/>
          </p:nvPr>
        </p:nvSpPr>
        <p:spPr>
          <a:xfrm>
            <a:off x="473645" y="655608"/>
            <a:ext cx="11308299" cy="5995172"/>
          </a:xfrm>
        </p:spPr>
        <p:txBody>
          <a:bodyPr>
            <a:normAutofit fontScale="92500" lnSpcReduction="10000"/>
          </a:bodyPr>
          <a:lstStyle/>
          <a:p>
            <a:pPr algn="l" rtl="0" fontAlgn="base">
              <a:buFont typeface="Arial" panose="020B0604020202020204" pitchFamily="34" charset="0"/>
              <a:buChar char="•"/>
            </a:pPr>
            <a:r>
              <a:rPr lang="en-US" sz="1800" b="1" i="0" dirty="0">
                <a:solidFill>
                  <a:srgbClr val="062446"/>
                </a:solidFill>
                <a:effectLst/>
                <a:latin typeface="Times New Roman" panose="02020603050405020304" pitchFamily="18" charset="0"/>
              </a:rPr>
              <a:t>Property Tax Abatement</a:t>
            </a:r>
            <a:r>
              <a:rPr lang="en-US" sz="1800" b="0" i="0" dirty="0">
                <a:solidFill>
                  <a:srgbClr val="000000"/>
                </a:solidFill>
                <a:effectLst/>
                <a:latin typeface="Times New Roman" panose="02020603050405020304" pitchFamily="18" charset="0"/>
              </a:rPr>
              <a:t>: The central provision is a 30-year property tax exemption for the developers (BorderPlex Digital Assets and STACK Infrastructure) on the 1,400-acre campus and all associated improvements and equipment. The county retains temporary ownership of the property to facilitate this tax-exempt status. </a:t>
            </a:r>
          </a:p>
          <a:p>
            <a:pPr algn="l" rtl="0" fontAlgn="base">
              <a:buFont typeface="Arial" panose="020B0604020202020204" pitchFamily="34" charset="0"/>
              <a:buChar char="•"/>
            </a:pPr>
            <a:r>
              <a:rPr lang="en-US" sz="1800" b="1" i="0" dirty="0">
                <a:solidFill>
                  <a:srgbClr val="062446"/>
                </a:solidFill>
                <a:effectLst/>
                <a:latin typeface="Times New Roman" panose="02020603050405020304" pitchFamily="18" charset="0"/>
              </a:rPr>
              <a:t>Payments-in-Lieu-of-Taxes (PILT</a:t>
            </a:r>
            <a:r>
              <a:rPr lang="en-US" sz="1800" b="1" i="0" dirty="0">
                <a:solidFill>
                  <a:srgbClr val="000000"/>
                </a:solidFill>
                <a:effectLst/>
                <a:latin typeface="Times New Roman" panose="02020603050405020304" pitchFamily="18" charset="0"/>
              </a:rPr>
              <a:t>):</a:t>
            </a:r>
            <a:r>
              <a:rPr lang="en-US" sz="1800" b="0" i="0" dirty="0">
                <a:solidFill>
                  <a:srgbClr val="000000"/>
                </a:solidFill>
                <a:effectLst/>
                <a:latin typeface="Times New Roman" panose="02020603050405020304" pitchFamily="18" charset="0"/>
              </a:rPr>
              <a:t> In return for the tax abatement, the developers will make structured PILT payments to the county totaling $360 million over the 30-year term of the agreement, averaging $12 million annually. These funds are intended to support local schools, roads, and public services. </a:t>
            </a:r>
            <a:endParaRPr lang="en-US" sz="1800" b="0" i="0" dirty="0">
              <a:solidFill>
                <a:srgbClr val="000000"/>
              </a:solidFill>
              <a:effectLst/>
              <a:latin typeface="-webkit-standard"/>
            </a:endParaRPr>
          </a:p>
          <a:p>
            <a:pPr algn="l" rtl="0" fontAlgn="base">
              <a:buFont typeface="Arial" panose="020B0604020202020204" pitchFamily="34" charset="0"/>
              <a:buChar char="•"/>
            </a:pPr>
            <a:r>
              <a:rPr lang="en-US" sz="1800" b="1" i="0" dirty="0">
                <a:solidFill>
                  <a:srgbClr val="000000"/>
                </a:solidFill>
                <a:effectLst/>
                <a:latin typeface="Times New Roman" panose="02020603050405020304" pitchFamily="18" charset="0"/>
              </a:rPr>
              <a:t>Initial investment commitment:</a:t>
            </a:r>
            <a:r>
              <a:rPr lang="en-US" sz="1800" b="1" dirty="0">
                <a:solidFill>
                  <a:srgbClr val="000000"/>
                </a:solidFill>
                <a:latin typeface="Times New Roman" panose="02020603050405020304" pitchFamily="18" charset="0"/>
              </a:rPr>
              <a:t> </a:t>
            </a:r>
            <a:r>
              <a:rPr lang="en-US" sz="1800" dirty="0">
                <a:solidFill>
                  <a:srgbClr val="000000"/>
                </a:solidFill>
                <a:latin typeface="Times New Roman" panose="02020603050405020304" pitchFamily="18" charset="0"/>
              </a:rPr>
              <a:t>The project calls for $50 billion in private investment within the first five years of development. </a:t>
            </a:r>
          </a:p>
          <a:p>
            <a:pPr algn="l" rtl="0" fontAlgn="base">
              <a:buFont typeface="Arial" panose="020B0604020202020204" pitchFamily="34" charset="0"/>
              <a:buChar char="•"/>
            </a:pPr>
            <a:r>
              <a:rPr lang="en-US" sz="1800" b="1" i="0" dirty="0">
                <a:solidFill>
                  <a:srgbClr val="062446"/>
                </a:solidFill>
                <a:effectLst/>
                <a:latin typeface="Times New Roman" panose="02020603050405020304" pitchFamily="18" charset="0"/>
              </a:rPr>
              <a:t>Investment Breakdown</a:t>
            </a:r>
            <a:r>
              <a:rPr lang="en-US" sz="1800" b="1" i="0" dirty="0">
                <a:solidFill>
                  <a:srgbClr val="000000"/>
                </a:solidFill>
                <a:effectLst/>
                <a:latin typeface="Times New Roman" panose="02020603050405020304" pitchFamily="18" charset="0"/>
              </a:rPr>
              <a:t>:</a:t>
            </a:r>
            <a:r>
              <a:rPr lang="en-US" sz="1800" b="0" i="0" dirty="0">
                <a:solidFill>
                  <a:srgbClr val="000000"/>
                </a:solidFill>
                <a:effectLst/>
                <a:latin typeface="Times New Roman" panose="02020603050405020304" pitchFamily="18" charset="0"/>
              </a:rPr>
              <a:t> The $165 billion authorization is structured in three series of bonds corresponding to different parts of the project investment: </a:t>
            </a:r>
            <a:endParaRPr lang="en-US" sz="1800" b="0" i="0" dirty="0">
              <a:solidFill>
                <a:srgbClr val="000000"/>
              </a:solidFill>
              <a:effectLst/>
              <a:latin typeface="-webkit-standard"/>
            </a:endParaRPr>
          </a:p>
          <a:p>
            <a:pPr marL="0" indent="0" algn="l" rtl="0" fontAlgn="base">
              <a:buNone/>
            </a:pPr>
            <a:r>
              <a:rPr lang="en-US" sz="1800" b="0" i="0" dirty="0">
                <a:solidFill>
                  <a:srgbClr val="000000"/>
                </a:solidFill>
                <a:effectLst/>
                <a:latin typeface="Times New Roman" panose="02020603050405020304" pitchFamily="18" charset="0"/>
              </a:rPr>
              <a:t>	-$15 billion for a dedicated microgrid power facility (natural gas generation and battery storage).</a:t>
            </a:r>
            <a:r>
              <a:rPr lang="en-US" sz="1800" b="0" i="0" dirty="0">
                <a:solidFill>
                  <a:srgbClr val="000000"/>
                </a:solidFill>
                <a:effectLst/>
                <a:latin typeface="WordVisiCarriageReturn_MSFontService"/>
              </a:rPr>
              <a:t> </a:t>
            </a:r>
            <a:br>
              <a:rPr lang="en-US" sz="1800" b="0" i="0" dirty="0">
                <a:solidFill>
                  <a:srgbClr val="000000"/>
                </a:solidFill>
                <a:effectLst/>
                <a:latin typeface="WordVisiCarriageReturn_MSFontService"/>
              </a:rPr>
            </a:br>
            <a:r>
              <a:rPr lang="en-US" sz="1800" b="0" i="0" dirty="0">
                <a:solidFill>
                  <a:srgbClr val="000000"/>
                </a:solidFill>
                <a:effectLst/>
                <a:latin typeface="WordVisiCarriageReturn_MSFontService"/>
              </a:rPr>
              <a:t>	</a:t>
            </a:r>
            <a:r>
              <a:rPr lang="en-US" sz="1800" b="0" i="0" dirty="0">
                <a:solidFill>
                  <a:srgbClr val="000000"/>
                </a:solidFill>
                <a:effectLst/>
                <a:latin typeface="Times New Roman" panose="02020603050405020304" pitchFamily="18" charset="0"/>
              </a:rPr>
              <a:t>-$25 billion for the construction of the four data center buildings and infrastructure.</a:t>
            </a:r>
            <a:r>
              <a:rPr lang="en-US" sz="1800" b="0" i="0" dirty="0">
                <a:solidFill>
                  <a:srgbClr val="000000"/>
                </a:solidFill>
                <a:effectLst/>
                <a:latin typeface="WordVisiCarriageReturn_MSFontService"/>
              </a:rPr>
              <a:t> </a:t>
            </a:r>
            <a:br>
              <a:rPr lang="en-US" sz="1800" b="0" i="0" dirty="0">
                <a:solidFill>
                  <a:srgbClr val="000000"/>
                </a:solidFill>
                <a:effectLst/>
                <a:latin typeface="WordVisiCarriageReturn_MSFontService"/>
              </a:rPr>
            </a:br>
            <a:r>
              <a:rPr lang="en-US" sz="1800" b="0" i="0" dirty="0">
                <a:solidFill>
                  <a:srgbClr val="000000"/>
                </a:solidFill>
                <a:effectLst/>
                <a:latin typeface="WordVisiCarriageReturn_MSFontService"/>
              </a:rPr>
              <a:t>	</a:t>
            </a:r>
            <a:r>
              <a:rPr lang="en-US" sz="1800" b="0" i="0" dirty="0">
                <a:solidFill>
                  <a:srgbClr val="000000"/>
                </a:solidFill>
                <a:effectLst/>
                <a:latin typeface="Times New Roman" panose="02020603050405020304" pitchFamily="18" charset="0"/>
              </a:rPr>
              <a:t>-$125 billion for the computer equipment, servers, and chips within the facilities.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1" i="0" dirty="0">
                <a:solidFill>
                  <a:srgbClr val="062446"/>
                </a:solidFill>
                <a:effectLst/>
                <a:latin typeface="Times New Roman" panose="02020603050405020304" pitchFamily="18" charset="0"/>
              </a:rPr>
              <a:t>Job Creation Commitments</a:t>
            </a:r>
            <a:r>
              <a:rPr lang="en-US" sz="1800" b="0" i="0" dirty="0">
                <a:solidFill>
                  <a:srgbClr val="000000"/>
                </a:solidFill>
                <a:effectLst/>
                <a:latin typeface="Times New Roman" panose="02020603050405020304" pitchFamily="18" charset="0"/>
              </a:rPr>
              <a:t>: The agreement mandates specific job targets:</a:t>
            </a:r>
            <a:r>
              <a:rPr lang="en-US" sz="1800" b="0" i="0" dirty="0">
                <a:solidFill>
                  <a:srgbClr val="000000"/>
                </a:solidFill>
                <a:effectLst/>
                <a:latin typeface="WordVisiCarriageReturn_MSFontService"/>
              </a:rPr>
              <a:t> </a:t>
            </a:r>
            <a:br>
              <a:rPr lang="en-US" sz="1800" b="0" i="0" dirty="0">
                <a:solidFill>
                  <a:srgbClr val="000000"/>
                </a:solidFill>
                <a:effectLst/>
                <a:latin typeface="WordVisiCarriageReturn_MSFontService"/>
              </a:rPr>
            </a:br>
            <a:r>
              <a:rPr lang="en-US" sz="1800" b="0" i="0" dirty="0">
                <a:solidFill>
                  <a:srgbClr val="000000"/>
                </a:solidFill>
                <a:effectLst/>
                <a:latin typeface="WordVisiCarriageReturn_MSFontService"/>
              </a:rPr>
              <a:t>	</a:t>
            </a:r>
            <a:r>
              <a:rPr lang="en-US" sz="1800" b="0" i="0" dirty="0">
                <a:solidFill>
                  <a:srgbClr val="000000"/>
                </a:solidFill>
                <a:effectLst/>
                <a:latin typeface="Times New Roman" panose="02020603050405020304" pitchFamily="18" charset="0"/>
              </a:rPr>
              <a:t>-2,500 construction jobs during the initial build-out phase (2025-2028).</a:t>
            </a:r>
            <a:r>
              <a:rPr lang="en-US" sz="1800" b="0" i="0" dirty="0">
                <a:solidFill>
                  <a:srgbClr val="000000"/>
                </a:solidFill>
                <a:effectLst/>
                <a:latin typeface="WordVisiCarriageReturn_MSFontService"/>
              </a:rPr>
              <a:t> </a:t>
            </a:r>
            <a:br>
              <a:rPr lang="en-US" sz="1800" b="0" i="0" dirty="0">
                <a:solidFill>
                  <a:srgbClr val="000000"/>
                </a:solidFill>
                <a:effectLst/>
                <a:latin typeface="WordVisiCarriageReturn_MSFontService"/>
              </a:rPr>
            </a:br>
            <a:r>
              <a:rPr lang="en-US" sz="1800" b="0" i="0" dirty="0">
                <a:solidFill>
                  <a:srgbClr val="000000"/>
                </a:solidFill>
                <a:effectLst/>
                <a:latin typeface="WordVisiCarriageReturn_MSFontService"/>
              </a:rPr>
              <a:t>	</a:t>
            </a:r>
            <a:r>
              <a:rPr lang="en-US" sz="1800" b="0" i="0" dirty="0">
                <a:solidFill>
                  <a:srgbClr val="000000"/>
                </a:solidFill>
                <a:effectLst/>
                <a:latin typeface="Times New Roman" panose="02020603050405020304" pitchFamily="18" charset="0"/>
              </a:rPr>
              <a:t>-At least 750 permanent full-time positions with average annual salaries between $75,000 and $100,000 plus 	benefits.</a:t>
            </a:r>
            <a:r>
              <a:rPr lang="en-US" sz="1800" b="0" i="0" dirty="0">
                <a:solidFill>
                  <a:srgbClr val="000000"/>
                </a:solidFill>
                <a:effectLst/>
                <a:latin typeface="WordVisiCarriageReturn_MSFontService"/>
              </a:rPr>
              <a:t> </a:t>
            </a:r>
            <a:br>
              <a:rPr lang="en-US" sz="1800" b="0" i="0" dirty="0">
                <a:solidFill>
                  <a:srgbClr val="000000"/>
                </a:solidFill>
                <a:effectLst/>
                <a:latin typeface="WordVisiCarriageReturn_MSFontService"/>
              </a:rPr>
            </a:br>
            <a:r>
              <a:rPr lang="en-US" sz="1800" b="0" i="0" dirty="0">
                <a:solidFill>
                  <a:srgbClr val="000000"/>
                </a:solidFill>
                <a:effectLst/>
                <a:latin typeface="WordVisiCarriageReturn_MSFontService"/>
              </a:rPr>
              <a:t>	</a:t>
            </a:r>
            <a:r>
              <a:rPr lang="en-US" sz="1800" b="0" i="0" dirty="0">
                <a:solidFill>
                  <a:srgbClr val="000000"/>
                </a:solidFill>
                <a:effectLst/>
                <a:latin typeface="Times New Roman" panose="02020603050405020304" pitchFamily="18" charset="0"/>
              </a:rPr>
              <a:t>-A "Doña Ana County First" hiring strategy to prioritize local residents.</a:t>
            </a:r>
            <a:r>
              <a:rPr lang="en-US" sz="1800" b="0" i="0" dirty="0">
                <a:solidFill>
                  <a:srgbClr val="000000"/>
                </a:solidFill>
                <a:effectLst/>
                <a:latin typeface="WordVisiCarriageReturn_MSFontService"/>
              </a:rPr>
              <a:t> </a:t>
            </a:r>
            <a:br>
              <a:rPr lang="en-US" sz="1800" b="0" i="0" dirty="0">
                <a:solidFill>
                  <a:srgbClr val="000000"/>
                </a:solidFill>
                <a:effectLst/>
                <a:latin typeface="WordVisiCarriageReturn_MSFontService"/>
              </a:rPr>
            </a:br>
            <a:r>
              <a:rPr lang="en-US" sz="1800" b="0" i="0" dirty="0">
                <a:solidFill>
                  <a:srgbClr val="000000"/>
                </a:solidFill>
                <a:effectLst/>
                <a:latin typeface="WordVisiCarriageReturn_MSFontService"/>
              </a:rPr>
              <a:t>	</a:t>
            </a:r>
            <a:r>
              <a:rPr lang="en-US" sz="1800" b="0" i="0" dirty="0">
                <a:solidFill>
                  <a:srgbClr val="000000"/>
                </a:solidFill>
                <a:effectLst/>
                <a:latin typeface="Times New Roman" panose="02020603050405020304" pitchFamily="18" charset="0"/>
              </a:rPr>
              <a:t>-The agreement includes potential clawback provisions (penalties) related to failure to meet job targets and/or facility 	 closure.  These clawback would include penalties such as increased PILOT payments or termination of lease. </a:t>
            </a:r>
          </a:p>
          <a:p>
            <a:pPr algn="l" rtl="0" fontAlgn="base">
              <a:buFont typeface="Arial" panose="020B0604020202020204" pitchFamily="34" charset="0"/>
              <a:buChar char="•"/>
            </a:pPr>
            <a:r>
              <a:rPr lang="en-US" sz="1800" b="1" i="0" dirty="0">
                <a:solidFill>
                  <a:srgbClr val="000000"/>
                </a:solidFill>
                <a:effectLst/>
                <a:latin typeface="Times New Roman" panose="02020603050405020304" pitchFamily="18" charset="0"/>
              </a:rPr>
              <a:t>Water and Community Infrastructure Commitments:</a:t>
            </a:r>
            <a:r>
              <a:rPr lang="en-US" sz="1800" b="0" i="0" dirty="0">
                <a:solidFill>
                  <a:srgbClr val="000000"/>
                </a:solidFill>
                <a:effectLst/>
                <a:latin typeface="Times New Roman" panose="02020603050405020304" pitchFamily="18" charset="0"/>
              </a:rPr>
              <a:t> The developers committed to providing $50 million for water and wastewater infrastructure upgrades across the county, with $10 million specifically earmarked for Sunland Park to address long-standing water quality issues. An additional $6.9 million was committed to community investment funds. </a:t>
            </a:r>
            <a:endParaRPr lang="en-US" dirty="0"/>
          </a:p>
        </p:txBody>
      </p:sp>
    </p:spTree>
    <p:extLst>
      <p:ext uri="{BB962C8B-B14F-4D97-AF65-F5344CB8AC3E}">
        <p14:creationId xmlns:p14="http://schemas.microsoft.com/office/powerpoint/2010/main" val="4088669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EEAE2-8F9A-A543-966A-C56206B5E3CE}"/>
              </a:ext>
            </a:extLst>
          </p:cNvPr>
          <p:cNvSpPr>
            <a:spLocks noGrp="1"/>
          </p:cNvSpPr>
          <p:nvPr>
            <p:ph idx="1"/>
          </p:nvPr>
        </p:nvSpPr>
        <p:spPr>
          <a:xfrm>
            <a:off x="653730" y="1572303"/>
            <a:ext cx="10884540" cy="4795666"/>
          </a:xfrm>
        </p:spPr>
        <p:txBody>
          <a:bodyPr>
            <a:normAutofit fontScale="85000" lnSpcReduction="20000"/>
          </a:bodyPr>
          <a:lstStyle/>
          <a:p>
            <a:pPr marL="0" indent="0" fontAlgn="base">
              <a:buNone/>
            </a:pPr>
            <a:r>
              <a:rPr lang="en-US" sz="4200" b="1" dirty="0">
                <a:solidFill>
                  <a:schemeClr val="tx2"/>
                </a:solidFill>
              </a:rPr>
              <a:t>Short-Term Impacts</a:t>
            </a:r>
          </a:p>
          <a:p>
            <a:pPr algn="l" rtl="0" fontAlgn="base">
              <a:buFont typeface="Arial" panose="020B0604020202020204" pitchFamily="34" charset="0"/>
              <a:buChar char="•"/>
            </a:pPr>
            <a:r>
              <a:rPr lang="en-US" sz="1800" b="1" dirty="0">
                <a:solidFill>
                  <a:srgbClr val="000000"/>
                </a:solidFill>
                <a:latin typeface="Times New Roman" panose="02020603050405020304" pitchFamily="18" charset="0"/>
              </a:rPr>
              <a:t>Increased demand </a:t>
            </a:r>
            <a:r>
              <a:rPr lang="en-US" sz="1800" dirty="0">
                <a:solidFill>
                  <a:srgbClr val="000000"/>
                </a:solidFill>
                <a:latin typeface="Times New Roman" panose="02020603050405020304" pitchFamily="18" charset="0"/>
              </a:rPr>
              <a:t>for</a:t>
            </a:r>
            <a:r>
              <a:rPr lang="en-US" sz="1800" b="1" dirty="0">
                <a:solidFill>
                  <a:srgbClr val="000000"/>
                </a:solidFill>
                <a:latin typeface="Times New Roman" panose="02020603050405020304" pitchFamily="18" charset="0"/>
              </a:rPr>
              <a:t> </a:t>
            </a:r>
            <a:r>
              <a:rPr lang="en-US" sz="1800" dirty="0">
                <a:solidFill>
                  <a:srgbClr val="000000"/>
                </a:solidFill>
                <a:latin typeface="Times New Roman" panose="02020603050405020304" pitchFamily="18" charset="0"/>
              </a:rPr>
              <a:t>hotels, rentals, restaurants, and retail</a:t>
            </a:r>
          </a:p>
          <a:p>
            <a:pPr algn="l" rtl="0" fontAlgn="base">
              <a:buFont typeface="Arial" panose="020B0604020202020204" pitchFamily="34" charset="0"/>
              <a:buChar char="•"/>
            </a:pPr>
            <a:r>
              <a:rPr lang="en-US" sz="1800" b="1" dirty="0">
                <a:solidFill>
                  <a:srgbClr val="000000"/>
                </a:solidFill>
                <a:latin typeface="Times New Roman" panose="02020603050405020304" pitchFamily="18" charset="0"/>
              </a:rPr>
              <a:t>Local procurement spending</a:t>
            </a:r>
            <a:r>
              <a:rPr lang="en-US" sz="1800" dirty="0">
                <a:solidFill>
                  <a:srgbClr val="000000"/>
                </a:solidFill>
                <a:latin typeface="Times New Roman" panose="02020603050405020304" pitchFamily="18" charset="0"/>
              </a:rPr>
              <a:t>—contractors and laborers often source supplies, food, materials, services as well as</a:t>
            </a:r>
            <a:r>
              <a:rPr lang="en-US" sz="1800" b="0" i="0" dirty="0">
                <a:solidFill>
                  <a:srgbClr val="000000"/>
                </a:solidFill>
                <a:effectLst/>
                <a:latin typeface="Times New Roman" panose="02020603050405020304" pitchFamily="18" charset="0"/>
              </a:rPr>
              <a:t> regional materials, subcontracting, and professional services</a:t>
            </a:r>
            <a:r>
              <a:rPr lang="en-US" sz="1800" dirty="0">
                <a:solidFill>
                  <a:srgbClr val="000000"/>
                </a:solidFill>
                <a:latin typeface="Times New Roman" panose="02020603050405020304" pitchFamily="18" charset="0"/>
              </a:rPr>
              <a:t> </a:t>
            </a:r>
          </a:p>
          <a:p>
            <a:pPr algn="l" rtl="0" fontAlgn="base">
              <a:buFont typeface="Arial" panose="020B0604020202020204" pitchFamily="34" charset="0"/>
              <a:buChar char="•"/>
            </a:pPr>
            <a:r>
              <a:rPr lang="en-US" sz="1800" b="1" i="0" dirty="0">
                <a:solidFill>
                  <a:srgbClr val="000000"/>
                </a:solidFill>
                <a:effectLst/>
                <a:latin typeface="Times New Roman" panose="02020603050405020304" pitchFamily="18" charset="0"/>
              </a:rPr>
              <a:t>Construction jobs: </a:t>
            </a:r>
            <a:r>
              <a:rPr lang="en-US" sz="1800" i="0" dirty="0">
                <a:solidFill>
                  <a:srgbClr val="000000"/>
                </a:solidFill>
                <a:effectLst/>
                <a:latin typeface="Times New Roman" panose="02020603050405020304" pitchFamily="18" charset="0"/>
              </a:rPr>
              <a:t>electrical, mechanical, civil engineering, technology installation, and skilled trades </a:t>
            </a:r>
            <a:r>
              <a:rPr lang="en-US" sz="1800" b="0" i="0" dirty="0">
                <a:solidFill>
                  <a:srgbClr val="000000"/>
                </a:solidFill>
                <a:effectLst/>
                <a:latin typeface="Times New Roman" panose="02020603050405020304" pitchFamily="18" charset="0"/>
              </a:rPr>
              <a:t> </a:t>
            </a:r>
            <a:endParaRPr lang="en-US" sz="1800" b="0" i="0" dirty="0">
              <a:solidFill>
                <a:srgbClr val="000000"/>
              </a:solidFill>
              <a:effectLst/>
              <a:latin typeface="Aptos"/>
            </a:endParaRPr>
          </a:p>
          <a:p>
            <a:pPr algn="l" rtl="0" fontAlgn="base">
              <a:buFont typeface="Arial" panose="020B0604020202020204" pitchFamily="34" charset="0"/>
              <a:buChar char="•"/>
            </a:pPr>
            <a:r>
              <a:rPr lang="en-US" sz="1800" b="1" i="0" dirty="0">
                <a:solidFill>
                  <a:srgbClr val="000000"/>
                </a:solidFill>
                <a:effectLst/>
                <a:latin typeface="Times New Roman" panose="02020603050405020304" pitchFamily="18" charset="0"/>
              </a:rPr>
              <a:t>Indirect Employment:</a:t>
            </a:r>
            <a:r>
              <a:rPr lang="en-US" sz="1800" i="0" dirty="0">
                <a:solidFill>
                  <a:srgbClr val="000000"/>
                </a:solidFill>
                <a:effectLst/>
                <a:latin typeface="Times New Roman" panose="02020603050405020304" pitchFamily="18" charset="0"/>
              </a:rPr>
              <a:t> local </a:t>
            </a:r>
            <a:r>
              <a:rPr lang="en-US" sz="1800" b="0" i="0" dirty="0">
                <a:solidFill>
                  <a:srgbClr val="000000"/>
                </a:solidFill>
                <a:effectLst/>
                <a:latin typeface="Times New Roman" panose="02020603050405020304" pitchFamily="18" charset="0"/>
              </a:rPr>
              <a:t>hospitality, transportation, retail, and service sectors will see increased demand during construction due to temporary workforce influx </a:t>
            </a:r>
            <a:endParaRPr lang="en-US" sz="1800" b="0" i="0" dirty="0">
              <a:solidFill>
                <a:srgbClr val="000000"/>
              </a:solidFill>
              <a:effectLst/>
              <a:latin typeface="Aptos"/>
            </a:endParaRPr>
          </a:p>
          <a:p>
            <a:pPr marL="0" indent="0" algn="l" rtl="0" fontAlgn="base">
              <a:buNone/>
            </a:pPr>
            <a:r>
              <a:rPr lang="en-US" sz="4200" b="1" dirty="0">
                <a:solidFill>
                  <a:schemeClr val="tx2"/>
                </a:solidFill>
              </a:rPr>
              <a:t>Long-Term Impacts </a:t>
            </a:r>
          </a:p>
          <a:p>
            <a:pPr algn="l" rtl="0" fontAlgn="base">
              <a:buFont typeface="Arial" panose="020B0604020202020204" pitchFamily="34" charset="0"/>
              <a:buChar char="•"/>
            </a:pPr>
            <a:r>
              <a:rPr lang="en-US" sz="1800" b="1" i="0" dirty="0">
                <a:solidFill>
                  <a:srgbClr val="000000"/>
                </a:solidFill>
                <a:effectLst/>
                <a:latin typeface="Times New Roman" panose="02020603050405020304" pitchFamily="18" charset="0"/>
              </a:rPr>
              <a:t>Permanent Jobs: </a:t>
            </a:r>
            <a:r>
              <a:rPr lang="en-US" sz="1800" b="0" i="0" dirty="0">
                <a:solidFill>
                  <a:srgbClr val="000000"/>
                </a:solidFill>
                <a:effectLst/>
                <a:latin typeface="Times New Roman" panose="02020603050405020304" pitchFamily="18" charset="0"/>
              </a:rPr>
              <a:t>long-term, high-wage jobs in data center management, IT operations, engineering, cybersecurity, facilities maintenance, and logistics</a:t>
            </a:r>
            <a:endParaRPr lang="en-US" sz="1800" b="0" i="0" dirty="0">
              <a:solidFill>
                <a:srgbClr val="000000"/>
              </a:solidFill>
              <a:effectLst/>
              <a:latin typeface="Aptos"/>
            </a:endParaRPr>
          </a:p>
          <a:p>
            <a:pPr algn="l" rtl="0" fontAlgn="base">
              <a:buFont typeface="Arial" panose="020B0604020202020204" pitchFamily="34" charset="0"/>
              <a:buChar char="•"/>
            </a:pPr>
            <a:r>
              <a:rPr lang="en-US" sz="1800" b="1" i="0" dirty="0">
                <a:solidFill>
                  <a:srgbClr val="000000"/>
                </a:solidFill>
                <a:effectLst/>
                <a:latin typeface="Times New Roman" panose="02020603050405020304" pitchFamily="18" charset="0"/>
              </a:rPr>
              <a:t>Workforce Development: </a:t>
            </a:r>
            <a:r>
              <a:rPr lang="en-US" sz="1800" b="0" i="0" dirty="0">
                <a:solidFill>
                  <a:srgbClr val="000000"/>
                </a:solidFill>
                <a:effectLst/>
                <a:latin typeface="Times New Roman" panose="02020603050405020304" pitchFamily="18" charset="0"/>
              </a:rPr>
              <a:t>Collaborations with NMSU and Doña Ana Community College training pipelines</a:t>
            </a:r>
            <a:endParaRPr lang="en-US" sz="1800" b="0" i="0" dirty="0">
              <a:solidFill>
                <a:srgbClr val="000000"/>
              </a:solidFill>
              <a:effectLst/>
              <a:latin typeface="Aptos"/>
            </a:endParaRPr>
          </a:p>
          <a:p>
            <a:pPr algn="l" rtl="0" fontAlgn="base">
              <a:buFont typeface="Arial" panose="020B0604020202020204" pitchFamily="34" charset="0"/>
              <a:buChar char="•"/>
            </a:pPr>
            <a:r>
              <a:rPr lang="en-US" sz="1800" b="1" i="0" dirty="0">
                <a:solidFill>
                  <a:srgbClr val="000000"/>
                </a:solidFill>
                <a:effectLst/>
                <a:latin typeface="Times New Roman" panose="02020603050405020304" pitchFamily="18" charset="0"/>
              </a:rPr>
              <a:t>Broader Economic Growth: </a:t>
            </a:r>
            <a:r>
              <a:rPr lang="en-US" sz="1800" i="0" dirty="0">
                <a:solidFill>
                  <a:srgbClr val="000000"/>
                </a:solidFill>
                <a:effectLst/>
                <a:latin typeface="Times New Roman" panose="02020603050405020304" pitchFamily="18" charset="0"/>
              </a:rPr>
              <a:t>A</a:t>
            </a:r>
            <a:r>
              <a:rPr lang="en-US" sz="1800" b="0" i="0" dirty="0">
                <a:solidFill>
                  <a:srgbClr val="000000"/>
                </a:solidFill>
                <a:effectLst/>
                <a:latin typeface="Times New Roman" panose="02020603050405020304" pitchFamily="18" charset="0"/>
              </a:rPr>
              <a:t>nchor a regional technology corridor, for data centers, suppliers, tech start-ups, and ancillary businesses </a:t>
            </a:r>
            <a:endParaRPr lang="en-US" sz="1800" b="0" i="0" dirty="0">
              <a:solidFill>
                <a:srgbClr val="000000"/>
              </a:solidFill>
              <a:effectLst/>
              <a:latin typeface="Aptos"/>
            </a:endParaRPr>
          </a:p>
          <a:p>
            <a:pPr algn="l" rtl="0" fontAlgn="base">
              <a:buFont typeface="Arial" panose="020B0604020202020204" pitchFamily="34" charset="0"/>
              <a:buChar char="•"/>
            </a:pPr>
            <a:r>
              <a:rPr lang="en-US" sz="1800" b="1" i="0" dirty="0">
                <a:solidFill>
                  <a:srgbClr val="000000"/>
                </a:solidFill>
                <a:effectLst/>
                <a:latin typeface="Times New Roman" panose="02020603050405020304" pitchFamily="18" charset="0"/>
              </a:rPr>
              <a:t>Tax and Infrastructure Benefits</a:t>
            </a:r>
            <a:r>
              <a:rPr lang="en-US" sz="1800" b="0" i="0" dirty="0">
                <a:solidFill>
                  <a:srgbClr val="000000"/>
                </a:solidFill>
                <a:effectLst/>
                <a:latin typeface="Times New Roman" panose="02020603050405020304" pitchFamily="18" charset="0"/>
              </a:rPr>
              <a:t>: Although the IRB structure reduces certain taxes, the project includes tens of millions in community and water infrastructure commitments, supporting long-term public assets </a:t>
            </a:r>
            <a:endParaRPr lang="en-US" sz="1800" b="0" i="0" dirty="0">
              <a:solidFill>
                <a:srgbClr val="000000"/>
              </a:solidFill>
              <a:effectLst/>
              <a:latin typeface="Aptos"/>
            </a:endParaRPr>
          </a:p>
          <a:p>
            <a:pPr algn="l" rtl="0" fontAlgn="base">
              <a:buFont typeface="Arial" panose="020B0604020202020204" pitchFamily="34" charset="0"/>
              <a:buChar char="•"/>
            </a:pPr>
            <a:r>
              <a:rPr lang="en-US" sz="1800" b="1" i="0" dirty="0">
                <a:solidFill>
                  <a:srgbClr val="000000"/>
                </a:solidFill>
                <a:effectLst/>
                <a:latin typeface="Times New Roman" panose="02020603050405020304" pitchFamily="18" charset="0"/>
              </a:rPr>
              <a:t>Increased Regional Competitiveness: S</a:t>
            </a:r>
            <a:r>
              <a:rPr lang="en-US" sz="1800" b="0" i="0" dirty="0">
                <a:solidFill>
                  <a:srgbClr val="000000"/>
                </a:solidFill>
                <a:effectLst/>
                <a:latin typeface="Times New Roman" panose="02020603050405020304" pitchFamily="18" charset="0"/>
              </a:rPr>
              <a:t>outhern New Mexico’s profile for high-tech industry and advanced computing</a:t>
            </a:r>
            <a:br>
              <a:rPr lang="en-US" sz="1800" b="0" i="0" dirty="0">
                <a:solidFill>
                  <a:srgbClr val="000000"/>
                </a:solidFill>
                <a:effectLst/>
                <a:latin typeface="WordVisiCarriageReturn_MSFontService"/>
              </a:rPr>
            </a:br>
            <a:endParaRPr lang="en-US" sz="1800" b="0" i="0" dirty="0">
              <a:solidFill>
                <a:srgbClr val="000000"/>
              </a:solidFill>
              <a:effectLst/>
              <a:latin typeface="Times New Roman" panose="02020603050405020304" pitchFamily="18" charset="0"/>
            </a:endParaRPr>
          </a:p>
        </p:txBody>
      </p:sp>
      <p:pic>
        <p:nvPicPr>
          <p:cNvPr id="18" name="Picture 17">
            <a:extLst>
              <a:ext uri="{FF2B5EF4-FFF2-40B4-BE49-F238E27FC236}">
                <a16:creationId xmlns:a16="http://schemas.microsoft.com/office/drawing/2014/main" id="{6577F4A3-160C-40B2-9025-327C92D950BD}"/>
              </a:ext>
            </a:extLst>
          </p:cNvPr>
          <p:cNvPicPr>
            <a:picLocks noChangeAspect="1"/>
          </p:cNvPicPr>
          <p:nvPr/>
        </p:nvPicPr>
        <p:blipFill>
          <a:blip r:embed="rId2"/>
          <a:stretch>
            <a:fillRect/>
          </a:stretch>
        </p:blipFill>
        <p:spPr>
          <a:xfrm>
            <a:off x="410197" y="183540"/>
            <a:ext cx="10992041" cy="1621677"/>
          </a:xfrm>
          <a:prstGeom prst="rect">
            <a:avLst/>
          </a:prstGeom>
        </p:spPr>
      </p:pic>
    </p:spTree>
    <p:extLst>
      <p:ext uri="{BB962C8B-B14F-4D97-AF65-F5344CB8AC3E}">
        <p14:creationId xmlns:p14="http://schemas.microsoft.com/office/powerpoint/2010/main" val="1045309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D29635-A166-40E2-AC1E-16038D409F9D}"/>
              </a:ext>
            </a:extLst>
          </p:cNvPr>
          <p:cNvPicPr>
            <a:picLocks noChangeAspect="1"/>
          </p:cNvPicPr>
          <p:nvPr/>
        </p:nvPicPr>
        <p:blipFill>
          <a:blip r:embed="rId2">
            <a:alphaModFix amt="20000"/>
            <a:extLs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2" name="Content Placeholder 1">
            <a:extLst>
              <a:ext uri="{FF2B5EF4-FFF2-40B4-BE49-F238E27FC236}">
                <a16:creationId xmlns:a16="http://schemas.microsoft.com/office/drawing/2014/main" id="{2022949C-08A8-044B-82AF-DBEC7BA41A04}"/>
              </a:ext>
            </a:extLst>
          </p:cNvPr>
          <p:cNvSpPr>
            <a:spLocks noGrp="1"/>
          </p:cNvSpPr>
          <p:nvPr>
            <p:ph idx="1"/>
          </p:nvPr>
        </p:nvSpPr>
        <p:spPr>
          <a:xfrm>
            <a:off x="726057" y="358710"/>
            <a:ext cx="10515600" cy="5628022"/>
          </a:xfrm>
        </p:spPr>
        <p:txBody>
          <a:bodyPr>
            <a:normAutofit/>
          </a:bodyPr>
          <a:lstStyle/>
          <a:p>
            <a:pPr marL="0" indent="0">
              <a:buNone/>
            </a:pPr>
            <a:r>
              <a:rPr lang="en-US" sz="4700" b="1" dirty="0">
                <a:solidFill>
                  <a:schemeClr val="tx2"/>
                </a:solidFill>
              </a:rPr>
              <a:t>Public Debate </a:t>
            </a:r>
          </a:p>
          <a:p>
            <a:r>
              <a:rPr lang="en-US" dirty="0"/>
              <a:t>Water resources in an arid region</a:t>
            </a:r>
          </a:p>
          <a:p>
            <a:r>
              <a:rPr lang="en-US" dirty="0"/>
              <a:t>Environmental impact &amp; energy use</a:t>
            </a:r>
          </a:p>
          <a:p>
            <a:r>
              <a:rPr lang="en-US" dirty="0"/>
              <a:t>Transparency &amp; economic concerns</a:t>
            </a:r>
          </a:p>
          <a:p>
            <a:r>
              <a:rPr lang="en-US" dirty="0"/>
              <a:t>Legal Action</a:t>
            </a:r>
          </a:p>
          <a:p>
            <a:pPr marL="0" marR="0" indent="0">
              <a:lnSpc>
                <a:spcPts val="1800"/>
              </a:lnSpc>
              <a:spcBef>
                <a:spcPts val="0"/>
              </a:spcBef>
              <a:spcAft>
                <a:spcPts val="0"/>
              </a:spcAft>
              <a:buNone/>
            </a:pPr>
            <a:endParaRPr lang="en-US" sz="1800" b="1"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endParaRPr>
          </a:p>
          <a:p>
            <a:pPr marL="0" marR="0" indent="0">
              <a:lnSpc>
                <a:spcPts val="1800"/>
              </a:lnSpc>
              <a:spcBef>
                <a:spcPts val="0"/>
              </a:spcBef>
              <a:spcAft>
                <a:spcPts val="0"/>
              </a:spcAft>
              <a:buNone/>
            </a:pPr>
            <a:endParaRPr lang="en-US" sz="1800" b="1"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endParaRPr>
          </a:p>
          <a:p>
            <a:pPr marL="0" marR="0" indent="0">
              <a:lnSpc>
                <a:spcPts val="1800"/>
              </a:lnSpc>
              <a:spcBef>
                <a:spcPts val="0"/>
              </a:spcBef>
              <a:spcAft>
                <a:spcPts val="0"/>
              </a:spcAft>
              <a:buNone/>
            </a:pPr>
            <a:r>
              <a:rPr lang="en-US" sz="1800" b="1"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Key Perspectives:</a:t>
            </a:r>
          </a:p>
          <a:p>
            <a:pPr marL="0" marR="0" indent="0">
              <a:lnSpc>
                <a:spcPts val="18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800"/>
              </a:lnSpc>
              <a:spcBef>
                <a:spcPts val="0"/>
              </a:spcBef>
              <a:spcAft>
                <a:spcPts val="900"/>
              </a:spcAft>
              <a:buSzPts val="1000"/>
              <a:buFont typeface="Symbol" panose="05050102010706020507" pitchFamily="18" charset="2"/>
              <a:buChar char=""/>
              <a:tabLst>
                <a:tab pos="457200" algn="l"/>
              </a:tabLst>
            </a:pPr>
            <a:r>
              <a:rPr lang="en-US" sz="1800" b="1"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Proponents:</a:t>
            </a:r>
            <a:r>
              <a:rPr lang="en-US" sz="180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 Supporters argue the project will create thousands of construction and permanent jobs, boost the local economy, and bring valuable technological infrastructure to the region.</a:t>
            </a:r>
            <a:endParaRPr lang="en-US" sz="1800" dirty="0">
              <a:solidFill>
                <a:srgbClr val="0A0A0A"/>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800"/>
              </a:lnSpc>
              <a:spcBef>
                <a:spcPts val="0"/>
              </a:spcBef>
              <a:spcAft>
                <a:spcPts val="900"/>
              </a:spcAft>
              <a:buSzPts val="1000"/>
              <a:buFont typeface="Symbol" panose="05050102010706020507" pitchFamily="18" charset="2"/>
              <a:buChar char=""/>
              <a:tabLst>
                <a:tab pos="457200" algn="l"/>
              </a:tabLst>
            </a:pPr>
            <a:r>
              <a:rPr lang="en-US" sz="1800" b="1"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Opponents:</a:t>
            </a:r>
            <a:r>
              <a:rPr lang="en-US" sz="180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 Critics, including local community members and state lawmakers contend that the project disproportionately impacts vulnerable communities, threatens local water and air quality, and lacks proper, transparent oversight.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sz="1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29099592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34C8F"/>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71D99A95BE8548A14A962CB6BEBD8C" ma:contentTypeVersion="9" ma:contentTypeDescription="Create a new document." ma:contentTypeScope="" ma:versionID="3033bfdcb84c49505a5762235ba8853c">
  <xsd:schema xmlns:xsd="http://www.w3.org/2001/XMLSchema" xmlns:xs="http://www.w3.org/2001/XMLSchema" xmlns:p="http://schemas.microsoft.com/office/2006/metadata/properties" xmlns:ns2="e575969a-a858-47f8-9f64-4f944777f9d4" targetNamespace="http://schemas.microsoft.com/office/2006/metadata/properties" ma:root="true" ma:fieldsID="6c038714b8610e5b65d4c0b3888fb2a0" ns2:_="">
    <xsd:import namespace="e575969a-a858-47f8-9f64-4f944777f9d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GenerationTime" minOccurs="0"/>
                <xsd:element ref="ns2:MediaServiceEventHashCode"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75969a-a858-47f8-9f64-4f944777f9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BillingMetadata" ma:index="1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26C9AE-884B-4CF5-B328-6142BA9978F7}">
  <ds:schemaRefs>
    <ds:schemaRef ds:uri="http://schemas.microsoft.com/sharepoint/v3/contenttype/forms"/>
  </ds:schemaRefs>
</ds:datastoreItem>
</file>

<file path=customXml/itemProps2.xml><?xml version="1.0" encoding="utf-8"?>
<ds:datastoreItem xmlns:ds="http://schemas.openxmlformats.org/officeDocument/2006/customXml" ds:itemID="{C13582E7-2C20-462D-8603-BF15986B6A7A}">
  <ds:schemaRefs>
    <ds:schemaRef ds:uri="http://schemas.microsoft.com/office/2006/documentManagement/types"/>
    <ds:schemaRef ds:uri="c2e8a03d-d3c5-46cb-a478-99b2eaaa8839"/>
    <ds:schemaRef ds:uri="http://schemas.microsoft.com/office/2006/metadata/properties"/>
    <ds:schemaRef ds:uri="http://schemas.openxmlformats.org/package/2006/metadata/core-properties"/>
    <ds:schemaRef ds:uri="http://purl.org/dc/dcmitype/"/>
    <ds:schemaRef ds:uri="43506ea3-3dcb-4387-ae6a-45c3d4288de2"/>
    <ds:schemaRef ds:uri="http://www.w3.org/XML/1998/namespace"/>
    <ds:schemaRef ds:uri="http://schemas.microsoft.com/office/infopath/2007/PartnerControls"/>
    <ds:schemaRef ds:uri="http://purl.org/dc/elements/1.1/"/>
    <ds:schemaRef ds:uri="3a49c0d4-0caf-4b3d-b562-a904800a8ad7"/>
    <ds:schemaRef ds:uri="http://purl.org/dc/terms/"/>
  </ds:schemaRefs>
</ds:datastoreItem>
</file>

<file path=customXml/itemProps3.xml><?xml version="1.0" encoding="utf-8"?>
<ds:datastoreItem xmlns:ds="http://schemas.openxmlformats.org/officeDocument/2006/customXml" ds:itemID="{43C4B69F-124B-4BA8-BEDC-EFA2E405D41B}"/>
</file>

<file path=docProps/app.xml><?xml version="1.0" encoding="utf-8"?>
<Properties xmlns="http://schemas.openxmlformats.org/officeDocument/2006/extended-properties" xmlns:vt="http://schemas.openxmlformats.org/officeDocument/2006/docPropsVTypes">
  <Template>Office Theme</Template>
  <TotalTime>1837</TotalTime>
  <Words>1437</Words>
  <Application>Microsoft Office PowerPoint</Application>
  <PresentationFormat>Widescreen</PresentationFormat>
  <Paragraphs>103</Paragraphs>
  <Slides>11</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11</vt:i4>
      </vt:variant>
    </vt:vector>
  </HeadingPairs>
  <TitlesOfParts>
    <vt:vector size="26" baseType="lpstr">
      <vt:lpstr>Aptos</vt:lpstr>
      <vt:lpstr>Aptos Display</vt:lpstr>
      <vt:lpstr>Arial</vt:lpstr>
      <vt:lpstr>Calibri</vt:lpstr>
      <vt:lpstr>Open Sans</vt:lpstr>
      <vt:lpstr>Roboto</vt:lpstr>
      <vt:lpstr>Segoe UI</vt:lpstr>
      <vt:lpstr>Sinhala MN</vt:lpstr>
      <vt:lpstr>Symbol</vt:lpstr>
      <vt:lpstr>Tahoma</vt:lpstr>
      <vt:lpstr>Times New Roman</vt:lpstr>
      <vt:lpstr>-webkit-standard</vt:lpstr>
      <vt:lpstr>WordVisiCarriageReturn_MSFontService</vt:lpstr>
      <vt:lpstr>Office Theme</vt:lpstr>
      <vt:lpstr>1_Office Theme</vt:lpstr>
      <vt:lpstr>Project Jupiter  What is it?</vt:lpstr>
      <vt:lpstr>DACC’s Role</vt:lpstr>
      <vt:lpstr>What is Project Jupiter? </vt:lpstr>
      <vt:lpstr>PowerPoint Presentation</vt:lpstr>
      <vt:lpstr>PowerPoint Presentation</vt:lpstr>
      <vt:lpstr>Industrial Revenue Bonds (IRBs)  </vt:lpstr>
      <vt:lpstr>Industrial Revenue Bonds (IRBs) Cont…  </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Kristi Martin</cp:lastModifiedBy>
  <cp:revision>62</cp:revision>
  <cp:lastPrinted>2026-01-23T00:49:18Z</cp:lastPrinted>
  <dcterms:created xsi:type="dcterms:W3CDTF">2018-08-21T18:49:40Z</dcterms:created>
  <dcterms:modified xsi:type="dcterms:W3CDTF">2026-01-23T20:02:10Z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0x0101003F71D99A95BE8548A14A962CB6BEBD8C</vt:lpwstr>
  </property>
  <property fmtid="{D5CDD505-2E9C-101B-9397-08002B2CF9AE}" pid="3" name="MediaServiceImageTags">
    <vt:lpwstr/>
  </property>
</Properties>
</file>